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7"/>
  </p:notesMasterIdLst>
  <p:handoutMasterIdLst>
    <p:handoutMasterId r:id="rId28"/>
  </p:handoutMasterIdLst>
  <p:sldIdLst>
    <p:sldId id="265" r:id="rId3"/>
    <p:sldId id="353" r:id="rId4"/>
    <p:sldId id="365" r:id="rId5"/>
    <p:sldId id="378" r:id="rId6"/>
    <p:sldId id="379" r:id="rId7"/>
    <p:sldId id="380" r:id="rId8"/>
    <p:sldId id="381" r:id="rId9"/>
    <p:sldId id="383" r:id="rId10"/>
    <p:sldId id="382" r:id="rId11"/>
    <p:sldId id="384" r:id="rId12"/>
    <p:sldId id="385" r:id="rId13"/>
    <p:sldId id="386" r:id="rId14"/>
    <p:sldId id="387" r:id="rId15"/>
    <p:sldId id="388" r:id="rId16"/>
    <p:sldId id="389" r:id="rId17"/>
    <p:sldId id="390" r:id="rId18"/>
    <p:sldId id="391" r:id="rId19"/>
    <p:sldId id="393" r:id="rId20"/>
    <p:sldId id="408" r:id="rId21"/>
    <p:sldId id="396" r:id="rId22"/>
    <p:sldId id="399" r:id="rId23"/>
    <p:sldId id="404" r:id="rId24"/>
    <p:sldId id="406" r:id="rId25"/>
    <p:sldId id="407" r:id="rId26"/>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88099" autoAdjust="0"/>
  </p:normalViewPr>
  <p:slideViewPr>
    <p:cSldViewPr>
      <p:cViewPr>
        <p:scale>
          <a:sx n="60" d="100"/>
          <a:sy n="60" d="100"/>
        </p:scale>
        <p:origin x="-1782"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r>
              <a:rPr lang="en-US" smtClean="0"/>
              <a:t>Balance Sheet</a:t>
            </a:r>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58668126-3EA3-4BD2-B3B5-20AF567083A8}" type="datetimeFigureOut">
              <a:rPr lang="en-US" smtClean="0"/>
              <a:t>27-Apr-14</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42F80D0D-7C76-4C23-8601-8070CE6202AB}" type="slidenum">
              <a:rPr lang="en-US" smtClean="0"/>
              <a:t>‹#›</a:t>
            </a:fld>
            <a:endParaRPr lang="en-US"/>
          </a:p>
        </p:txBody>
      </p:sp>
    </p:spTree>
    <p:extLst>
      <p:ext uri="{BB962C8B-B14F-4D97-AF65-F5344CB8AC3E}">
        <p14:creationId xmlns:p14="http://schemas.microsoft.com/office/powerpoint/2010/main" val="1119128845"/>
      </p:ext>
    </p:extLst>
  </p:cSld>
  <p:clrMap bg1="lt1" tx1="dk1" bg2="lt2" tx2="dk2" accent1="accent1" accent2="accent2" accent3="accent3" accent4="accent4" accent5="accent5" accent6="accent6" hlink="hlink" folHlink="folHlink"/>
  <p:hf ftr="0"/>
</p:handoutMaster>
</file>

<file path=ppt/ink/ink1.xml><?xml version="1.0" encoding="utf-8"?>
<inkml:ink xmlns:inkml="http://www.w3.org/2003/InkML">
  <inkml:definitions>
    <inkml:context xml:id="ctx0">
      <inkml:inkSource xml:id="inkSrc0">
        <inkml:traceFormat>
          <inkml:channel name="X" type="integer" max="2390" units="cm"/>
          <inkml:channel name="Y" type="integer" max="768" units="cm"/>
        </inkml:traceFormat>
        <inkml:channelProperties>
          <inkml:channelProperty channel="X" name="resolution" value="49.58506" units="1/cm"/>
          <inkml:channelProperty channel="Y" name="resolution" value="28.33948" units="1/cm"/>
        </inkml:channelProperties>
      </inkml:inkSource>
      <inkml:timestamp xml:id="ts0" timeString="2014-03-20T07:37:43.126"/>
    </inkml:context>
    <inkml:brush xml:id="br0">
      <inkml:brushProperty name="width" value="0.05292" units="cm"/>
      <inkml:brushProperty name="height" value="0.05292" units="cm"/>
      <inkml:brushProperty name="color" value="#C0504D"/>
    </inkml:brush>
  </inkml:definitions>
  <inkml:trace contextRef="#ctx0" brushRef="#br0">8756 10145,'25'0,"-25"0,25 0,-1 25,1-25,0 0,0 0,0 0,-1 0,1 0,0 0,25 0,-25 0,24 0,-24 0,25 0,-1 0,-24 0,25 0,-1 0,26 0,-26 0,1 0,-1 0,1 0,24 0,-24 0,0 0,24 0,0 0,-24 0,25 0,-1 0,0-25,-24 25,24 0,1 0,-1 0,1 0,-1 0,0 0,1-25,-1 25,1 0,-1 0,0 0,26 0,-1-24,-25 24,1 0,24 0,-25 0,26 0,-1-25,0 25,0 0,25 0,-24 0,24 0,0 0,0 0,0 0,0 25,0-25,0 0,25 0,-25 0,0 0,24 0,-24 0,0 24,0-24,0 0,-49 25,24-25</inkml:trace>
  <inkml:trace contextRef="#ctx0" brushRef="#br0" timeOffset="13257.3254">8607 8657,'0'74,"25"-49,-25 25,0-26,0 1,-25-74,25-1,-25-24,25-1,-24 1,-1-25,25-1,-25 1,25 0,-25 0,25-1,0 1,25 25,0-1,-25 1,49 24,-24 1,25 24,-1 25,1 0,24 25,-24 24,0 26,-1-1,1 25,-25-24,0-1,-25 26,0-26,-25 0,0 1,-25-1,25-24,-24-25,-1-1,25 1,-24-25</inkml:trace>
  <inkml:trace contextRef="#ctx0" brushRef="#br0" timeOffset="13832.3831">9203 8756,'-25'-25,"25"0,-25 1,25-1,-25 0,25-25,0 1,0 24,0-25,25 26,-25-1,25 0,0 0,-1 0,-24 25</inkml:trace>
  <inkml:trace contextRef="#ctx0" brushRef="#br0" timeOffset="13978.3977">9401 8607,'25'50,"-25"-25,25-1</inkml:trace>
  <inkml:trace contextRef="#ctx0" brushRef="#br0" timeOffset="14609.4608">9649 8235,'-25'50,"0"-25,25-1,-24 26,-1 0,25-26,-25 26,25-25,0 0,0-1,25 1,0 0,-1 0,1-25,0 0,25 0,-26-25,26 0,-25 0,24 1,-24-26,-25 25,25-24,-25 24,-25 0,0 0,1 25,-1 0,0 0,0 25,0 0,25 24,-24-24,48 0,-24 0,25 0,0-1,0 1,24 0,-24 0,25-25,-1 0,-24 0</inkml:trace>
  <inkml:trace contextRef="#ctx0" brushRef="#br0" timeOffset="15865.5864">10716 8285,'24'25,"1"24,0-24,25 25,-1-26,1 26,-25 0,24-26,1 1,-25 0,-1 0,1 0</inkml:trace>
  <inkml:trace contextRef="#ctx0" brushRef="#br0" timeOffset="16073.6072">10740 8582,'0'-49,"25"24,25-25,24 1,-24 24,24-25,1 26,-26-26</inkml:trace>
  <inkml:trace contextRef="#ctx0" brushRef="#br0" timeOffset="17457.7456">11906 8210,'-25'0,"25"0,-49 0,24 25,-25 0,1 25,-1-1,1 1,-1-1,25 1,0 0,25-26,-24 26,24-25,24 0,1-1,0-24,0-24,0-1,24 0,-24 0,25-24,-26 24,1 0,0-25,0 26,0-26,-25 25,24 0,-24 1,0 73,0 1,-24-1,24 26,-25-26,25 26,-25-26,25 26,0-26,-25 1,25 0,0-1,25-24,-25 0,25-25,0-25,-1-25,1-24</inkml:trace>
  <inkml:trace contextRef="#ctx0" brushRef="#br0" timeOffset="17690.7689">12055 8384,'-25'50,"25"-1,0 1,0-25,25-25,0 24,0-24,-1 25,1-25,0 0,0-25,0 1,0-1</inkml:trace>
  <inkml:trace contextRef="#ctx0" brushRef="#br0" timeOffset="18313.8311">12452 8310,'0'-25,"-25"0,25 25,-25 0,25 0,-24 25,-1-25,25 25,-25 24,25 1,0-1,0-49,25 25,0-25,-1-25,-24 25,25 0,0 0,0 0,-25 0,0 50,25-50,-25 0,24-25,1 0,0 1,0-1,24 0,-24 0,25 25,-25 0,-1 25,1 0,0 0,-25-1,25 1,-25 0,0 25,0-75</inkml:trace>
  <inkml:trace contextRef="#ctx0" brushRef="#br0" timeOffset="18569.8568">12998 7987,'0'-25,"24"75,-48-25,24 24,0 26,0-26,0 1,0 0,0-1,0 1,0-25,0 24,0-24,0 0</inkml:trace>
  <inkml:trace contextRef="#ctx0" brushRef="#br0" timeOffset="18729.8728">12948 8384,'25'-25,"0"25,-25 0,24-25,1 25,0 0,25 0</inkml:trace>
  <inkml:trace contextRef="#ctx0" brushRef="#br0" timeOffset="18857.8856">13246 8508,'0'25,"25"-50,-1-25,-24 26</inkml:trace>
  <inkml:trace contextRef="#ctx0" brushRef="#br0" timeOffset="19089.9088">13395 8037,'0'-25,"24"0,-24 50,0 25,0-1,0 1,0-1,0 1,0 0,25-26,-25 26,0-25,25 0,-25 24</inkml:trace>
  <inkml:trace contextRef="#ctx0" brushRef="#br0" timeOffset="19257.9256">13395 8334,'24'0,"1"0,-25 0,25 0,0 25</inkml:trace>
  <inkml:trace contextRef="#ctx0" brushRef="#br0" timeOffset="19642.9641">13643 8409,'24'0,"-24"-25,25-25,-25 26,0 24,25 24,-25 1,25 25,0-1,-1 1,-24 0,25-1,-25 26,0-26,0 1,-25-1,1-24,-26 25,25-50,-24 25,-1-25,25-25,-24 25,24-25,0-25,25 26</inkml:trace>
  <inkml:trace contextRef="#ctx0" brushRef="#br0" timeOffset="20026.0024">14238 8161,'-75'0,"51"0,-1 0,0 25,25-1,25 1,0 25,24-25,-24 24,0-24,-25 0,-25 24,25-49,-50 25,26-25,-1 0,-25 0,50 0,25 0,0-25</inkml:trace>
  <inkml:trace contextRef="#ctx0" brushRef="#br0" timeOffset="20226.0224">14461 8384,'-25'0,"25"25,-24-25,-1 49,50-24,-25 0,24-25,26 25,-25-25,0-25,-1 0,26 0</inkml:trace>
  <inkml:trace contextRef="#ctx0" brushRef="#br0" timeOffset="20442.044">14734 7987,'0'50,"-25"-1,25 26,-25-26,25 1,0 0,0-1,0 1,0-25,25-1,-25-24,25 0,0 0</inkml:trace>
  <inkml:trace contextRef="#ctx0" brushRef="#br0" timeOffset="20786.0784">14957 8186,'-49'49,"24"-24,0 25,25-26,0 1,0 0,25-25,0 25,24-25,-24 0,25 0,-26-50,1 25,25-24,-50-26,25 26,-25-26,-25 26,0-1,0 0,-24 26,24-1,-25-25,25 25</inkml:trace>
  <inkml:trace contextRef="#ctx0" brushRef="#br0" timeOffset="31059.1056">9451 8855,'0'25</inkml:trace>
  <inkml:trace contextRef="#ctx0" brushRef="#br0" timeOffset="31459.1456">12750 8682,'24'24,"-24"1</inkml:trace>
  <inkml:trace contextRef="#ctx0" brushRef="#br0" timeOffset="47018.7012">8409 13717,'25'50,"-25"-26,0 1,0 0,0 25,0-26,0 1,0 0,0 0</inkml:trace>
  <inkml:trace contextRef="#ctx0" brushRef="#br0" timeOffset="47714.7708">8682 13618,'-50'-50,"0"1,1 24,-1 0,1 0,-26 25,1 0,-1 25,26-25,-1 25,1 24,-1 1,25 0,0-1,25 1,25 24,0-24,25-1,-1 26,26-26,-1-24,25 25,-24-50,-1 25,0-50,1 0,-26-25,1 1,-25-26,-25 26,-25-26,0 1,-24 0,-1 24,0 0</inkml:trace>
  <inkml:trace contextRef="#ctx0" brushRef="#br0" timeOffset="103604.3594">14808 13742,'0'-25,"25"0,-25 25,25 0,0-25,0 25,-1 0,1 25,0-25,0 0,0 25,-1-25,-24 25,-24 0,-26-25,25 24,-24-24,24 25,0-25,0 25,25 0,0 24,25-24,0-25,24 25,1 0,-25-25,24 25</inkml:trace>
  <inkml:trace contextRef="#ctx0" brushRef="#br0" timeOffset="104156.4144">15280 13618,'-75'-75,"1"26,-25 24,24 0,-24 0,0 25,24 0,1 0,0 25,24 0,25 25,0-26,1 51,48-26,-24 26,25-1,25 1,-1-1,26 0,24 1,-25-26,50 1,-24 0,-1-26,-25-24,25 0,-49-24,0-1,-25-25,-1 1,-24-26,0-24,0 25,-24-1,-26-24,25 49,-25-24</inkml:trace>
  <inkml:trace contextRef="#ctx0" brushRef="#br0" timeOffset="154638.4623">20712 14734,'-25'0,"50"0</inkml:trace>
  <inkml:trace contextRef="#ctx0" brushRef="#br0" timeOffset="166934.6918">19670 13717,'75'0,"-26"-25,26 25,-1 0,0 0,1 0,-50 0,-1 0,-24 0,-24 0,-26 0,0 25,1-25,24 25,0 0,25-1,25 1,0 25,49-25,-24 24,24 1,-24-1,-25-24,-1 25,-48-25,-1-1,-50-24,26 25,-50-25,24 0,1 0,24 0</inkml:trace>
  <inkml:trace contextRef="#ctx0" brushRef="#br0" timeOffset="167158.7142">20439 13643,'-25'-75,"-49"26,-25 24,-1-25,-24 50,-24 0,24 25,-25 25,25-1,24 26,51-1</inkml:trace>
  <inkml:trace contextRef="#ctx0" brushRef="#br0" timeOffset="167334.7318">19273 13940,'75'174,"-1"-100,50 1,0-1,25-24,0-25,0-25,-25-25,0-25,-25-24,-25-1,-24-24,-50-25,-25 25,-25-25,-49 25</inkml:trace>
  <inkml:trace contextRef="#ctx0" brushRef="#br0" timeOffset="211848.1827">2902 10170,'99'0,"1"0,24 0,49-25,-24 25,50 0,-1 25,-24-25,-1 25,-24 0,-25-1,-25-24,-49 25,-25-25,-50 0,-50 0,1-25,-75 25,0-24,-24 24,-1-25,-24 25,24 0,0 0,50 25,25-25,25 0,99 0,74 0,25 0,49 0,51 0,-1 24,-25 1,-24 0,-50-25,-74 25,-75-50,-50 25,-49-25,-24 0,-51 1,1-1,-1 25</inkml:trace>
  <inkml:trace contextRef="#ctx0" brushRef="#br0" timeOffset="220850.0828">19893 8855,'-297'-25,"49"1,0 48,-50 1,50 50,0-1,0 25,25 1,24 24,25 24,75 1,25-25,24 25,50-25,75 0,-1-25,100 1,24-1,50-25,25 1,50-1,24-24,25-1,0 1,-25-25,25-1,-24 1,-1-25,-50-25,-49-49,-24 0,-75-50,-1 0,-98-50,-25 0,-50-24,-74-25,-50 24,-49 1,-26-1,-49 50,1 25,-26 25,0 50,1 24,49 0</inkml:trace>
  <inkml:trace contextRef="#ctx0" brushRef="#br0" timeOffset="221217.1195">19546 7640,'-25'74,"0"1,-24-1,-1 25,1 1,-1-26,0 25,-24-24,24-1,1 0,-1-49</inkml:trace>
  <inkml:trace contextRef="#ctx0" brushRef="#br0" timeOffset="221682.166">18479 6796,'25'100,"-25"-26,0 1,0-1,0-24,0 24,0-24,0-1,0 1,25-1</inkml:trace>
  <inkml:trace contextRef="#ctx0" brushRef="#br0" timeOffset="222057.2035">18331 6648,'0'0,"24"-25,26 50,0-1,24 26,25 0,1-1,-1 26,0-1,-25 1,1 24,-50-25,-25 1,0-26,-25 26,-25-26,1-24,-26 25,26-50,-1 24,0-48,26-1,-26-25</inkml:trace>
  <inkml:trace contextRef="#ctx0" brushRef="#br0" timeOffset="222217.2195">19174 7169,'25'74,"0"-49,-25 24,0-24,-25 0</inkml:trace>
  <inkml:trace contextRef="#ctx0" brushRef="#br0" timeOffset="222345.2323">19149 7069,'0'-49,"0"24,25 0,-25 0,25 25,-25-24</inkml:trace>
  <inkml:trace contextRef="#ctx0" brushRef="#br0" timeOffset="222617.2595">19422 7342,'0'-49,"-25"-1,25 25,0-24,0 24,0-25,25 100,-25-1,25-24</inkml:trace>
  <inkml:trace contextRef="#ctx0" brushRef="#br0" timeOffset="222889.2867">19596 7268,'74'0,"-49"0,25-25,-1 0,-24 0,-25 1,25-1,-25 0,-25 0,0 0,0 50,-24-25,24 50,-25-25,26-1,24 1,-25 25,50-25,-1-1,26-24,0 25,-1-50,1 25</inkml:trace>
  <inkml:trace contextRef="#ctx0" brushRef="#br0" timeOffset="223048.3026">20017 7243,'-24'25,"24"0,-25-1,25 26,25-50,-25 0</inkml:trace>
  <inkml:trace contextRef="#ctx0" brushRef="#br0" timeOffset="223290.3268">20191 6697,'0'25,"0"25,0-1,0 26,25-1,-25 1,0-26,25 26,-1-26,-24 1,0-1,0-24,0 0</inkml:trace>
  <inkml:trace contextRef="#ctx0" brushRef="#br0" timeOffset="223441.3419">20092 7169,'25'-25,"24"0,1 0,-1 0</inkml:trace>
  <inkml:trace contextRef="#ctx0" brushRef="#br0" timeOffset="223753.3731">20985 6524,'0'49,"-25"26,-25-1,26 25,-26-24,0-1,26 25,-1-24,0-1,-25-24,50 24,-25-24,25-25,0-1,0 1</inkml:trace>
  <inkml:trace contextRef="#ctx0" brushRef="#br0" timeOffset="224089.4067">20985 7119,'0'74,"0"-24,0-25,0 24,0-24,0 0,25-25,-1-25,-24 25,25-25,0-24,0 24,-25 0,25-24,-1 24,-24 0,25 0</inkml:trace>
  <inkml:trace contextRef="#ctx0" brushRef="#br0" timeOffset="224641.4619">21307 7094,'-25'25,"1"0,-1 0,0-1,25-24,-25 50,25-25,25-25,0 0,0 0,-25 0,24 0,1 0,-25 0,25-25,0 25,-25-25,25 25,-25 0,24 25,1 0,-25-25,25 25,-25-25,25 24,0-24,-25 0,24 25,-24-25,25 0,-25 0,25-49,-25 24,25-25,-25 25,25 25</inkml:trace>
  <inkml:trace contextRef="#ctx0" brushRef="#br0" timeOffset="224809.4787">21779 7342,'0'25,"-25"-25,0-25,50 0</inkml:trace>
  <inkml:trace contextRef="#ctx0" brushRef="#br0" timeOffset="224962.494">21803 7119,'0'-25,"25"0,-25 25,25 0,0 0,0 0,24 0</inkml:trace>
  <inkml:trace contextRef="#ctx0" brushRef="#br0" timeOffset="225121.5099">22051 7218,'-49'25,"24"0,0 0,25-1,25-24,0 0,0-24</inkml:trace>
  <inkml:trace contextRef="#ctx0" brushRef="#br0" timeOffset="225513.5491">22299 6921,'-49'74,"24"-24,0-1,25 1,-25-1,50-24,-25 0,0 0,25-25,0 0,24 0,-24 0,25-25,-1 0,26 0,-26 25,1 0,-25 25,0 25,-25-25,0-1,-25 26,-25-25,1 0,-1-1,0-24,26 0,-1 0,25-24,0-1,0-25</inkml:trace>
  <inkml:trace contextRef="#ctx0" brushRef="#br0" timeOffset="225921.5899">22820 6846,'-24'75,"-1"-26,-25 26,25-26,-24 26,49-1,-25-24,50-26,-1 26,26-25,0-25,-1 0,1 0,24-25,-24-25,24 1,-24-1,0 1,-50-1,0 50,-50-25,0 25,1 25,-26 25,26-26,-1 26,50 0,0-1,25 1,25-25,-1 24,1 1,-1-25</inkml:trace>
  <inkml:trace contextRef="#ctx0" brushRef="#br0" timeOffset="226321.6299">21754 7913,'-25'49,"0"1,-25-25,1 24,-1-24,25 25,1-25,24 24,24-24,1 0,25 0,-1-25,26 0,-1 0,26-25,-26 0,0 0</inkml:trace>
  <inkml:trace contextRef="#ctx0" brushRef="#br0" timeOffset="226536.6513">22200 8111,'-25'0,"-24"0,-1 0,1 25,-1 0,25 24,0-24,1 0,24 0,24 0,1-1,0-24,25 0,-26 0,26 0,-25 0,0-24,-1-26,1 25</inkml:trace>
  <inkml:trace contextRef="#ctx0" brushRef="#br0" timeOffset="226793.6771">22175 8012,'25'74,"0"-49,0 25,24-1,-24 1,25-25,-25 24,-25-24,-25 0,0-25,-25 0,26 0,-26-25,50-24,-25-1</inkml:trace>
  <inkml:trace contextRef="#ctx0" brushRef="#br0" timeOffset="226994.6972">22597 7863,'25'50,"-25"-1,0 1,-25 24,0-24,25 0,-25-1,25-24,0 0,0 0</inkml:trace>
  <inkml:trace contextRef="#ctx0" brushRef="#br0" timeOffset="227113.7091">22498 8186,'25'-25,"-1"0,26 0,24 0,1 1</inkml:trace>
  <inkml:trace contextRef="#ctx0" brushRef="#br0" timeOffset="227304.7282">22845 8037,'-49'0,"-1"25,25-25,25 24,-25 1,50 25,25-1,-25-24,-1 25,1-25,0-1,-50 26,-24-25,-1 0</inkml:trace>
</inkml:ink>
</file>

<file path=ppt/ink/ink2.xml><?xml version="1.0" encoding="utf-8"?>
<inkml:ink xmlns:inkml="http://www.w3.org/2003/InkML">
  <inkml:definitions>
    <inkml:context xml:id="ctx0">
      <inkml:inkSource xml:id="inkSrc0">
        <inkml:traceFormat>
          <inkml:channel name="X" type="integer" max="2390" units="cm"/>
          <inkml:channel name="Y" type="integer" max="768" units="cm"/>
        </inkml:traceFormat>
        <inkml:channelProperties>
          <inkml:channelProperty channel="X" name="resolution" value="49.58506" units="1/cm"/>
          <inkml:channelProperty channel="Y" name="resolution" value="28.33948" units="1/cm"/>
        </inkml:channelProperties>
      </inkml:inkSource>
      <inkml:timestamp xml:id="ts0" timeString="2014-03-20T08:10:35.766"/>
    </inkml:context>
    <inkml:brush xml:id="br0">
      <inkml:brushProperty name="width" value="0.05292" units="cm"/>
      <inkml:brushProperty name="height" value="0.05292" units="cm"/>
      <inkml:brushProperty name="color" value="#C0504D"/>
    </inkml:brush>
  </inkml:definitions>
  <inkml:trace contextRef="#ctx0" brushRef="#br0">2158 12303,'74'-49,"-24"-1,-25 25,-25-25,0 26,-50-1,1 0,-51 25,1 0,-25 0,0 50,0-1,0 26,25-1,24 1,1-1,49 0,25 1,0-1,50 25,24-24,1-26,24 26,-25-26,26 1,-1-25,0-25,-25 25,-24-25,0-25</inkml:trace>
  <inkml:trace contextRef="#ctx0" brushRef="#br0" timeOffset="184.0184">1563 12675,'24'0,"26"0,0 25,24-25,1 0,-26 0</inkml:trace>
  <inkml:trace contextRef="#ctx0" brushRef="#br0" timeOffset="367.0365">2307 12650,'49'50,"1"0,0-1,-26 1,26-1,0 1,-26 0</inkml:trace>
  <inkml:trace contextRef="#ctx0" brushRef="#br0" timeOffset="592.059">2381 13022,'50'-49,"-1"24,1-25,0 1,-1-1,-24-24,25-1</inkml:trace>
  <inkml:trace contextRef="#ctx0" brushRef="#br0" timeOffset="799.0799">2853 12328,'0'50,"24"-1,-24 1,25 24,-25 1,25 24,-25-25,25 1,-25-26,25 26,-1-26,-24-24</inkml:trace>
  <inkml:trace contextRef="#ctx0" brushRef="#br0" timeOffset="1015.1015">2828 12849,'25'-50,"24"25,-24 1,0-1,0 0,24 0,-24 25</inkml:trace>
  <inkml:trace contextRef="#ctx0" brushRef="#br0" timeOffset="1591.1589">3324 12973,'0'-50,"0"25,0 1,0-26,0 25,0 0,-25 1,25-1,-25 0,25 25,-25 0,25 25,-24 0,24-1,0 1,-25 0,50 0,-25 24,24-24,-24 0,25-25,0 0,0 0,0 0,-1-25,1 25,0-25,0 25,0 0,-1 0,1 0,0 0,-25 25,25 25,-25-25,0-1,25 1,-1-50,1 25</inkml:trace>
  <inkml:trace contextRef="#ctx0" brushRef="#br0" timeOffset="1887.1887">3770 12725,'-49'0,"24"0,25 0,0 49,0-24,25 0,0 25,24-26,-24 26,0-25,-25 0,25 24,-50-24,25-25,-25 0,0 0,25-25,-25 0</inkml:trace>
  <inkml:trace contextRef="#ctx0" brushRef="#br0" timeOffset="2055.2055">4018 12973,'0'49,"0"-24,0 0,0 0</inkml:trace>
  <inkml:trace contextRef="#ctx0" brushRef="#br0" timeOffset="2199.2199">4118 12874,'-25'-25,"50"-25,-25 25</inkml:trace>
  <inkml:trace contextRef="#ctx0" brushRef="#br0" timeOffset="2481.2479">4217 12774,'-25'25,"0"0,25 0,-25 0,25-1,0 1,0 0,25 0,0 0,0-1,0 1,-1-25,1 0,0 0,0-25,0 1,-25-1,24 0,-24-25,0 26,-24-1,24 0</inkml:trace>
  <inkml:trace contextRef="#ctx0" brushRef="#br0" timeOffset="2760.276">4465 12998,'25'0,"-1"-25,1 0,0 25,0-25,0 25,-25 0,24 0,1 25,-25 0,25 0,-25 24,25-24</inkml:trace>
  <inkml:trace contextRef="#ctx0" brushRef="#br0" timeOffset="3263.3263">5655 12576,'75'0,"-26"0,1 0,25 0,-26 0,1 25,-25-25</inkml:trace>
  <inkml:trace contextRef="#ctx0" brushRef="#br0" timeOffset="3447.3447">5680 12750,'50'24,"-25"-24,49 0,-24 0,24 0,-24-24</inkml:trace>
  <inkml:trace contextRef="#ctx0" brushRef="#br0" timeOffset="4175.4173">6573 13146,'25'-24,"0"-26,0-24,24 24,1-49,-1 24,1-24,0 25,-25-25,-1 24,1 1,0-1,0 26,-25-1,25 0,-1 50,-24 25,25 25,-25 0,25 24,0 25,0-24,24-1,-24 25,0-24,0 24,24-25,-49-24,25 24</inkml:trace>
  <inkml:trace contextRef="#ctx0" brushRef="#br0" timeOffset="4375.4373">7045 12849,'24'0,"26"-25,24 25,1 0,24 0,-25 0</inkml:trace>
  <inkml:trace contextRef="#ctx0" brushRef="#br0" timeOffset="4607.4607">7665 12799,'-124'25,"99"0,-25 0,25 24,1-24,24 25,24-26,1 1,25 25,-1-50,1 0,0 0,24-25,-24 0,24-24</inkml:trace>
  <inkml:trace contextRef="#ctx0" brushRef="#br0" timeOffset="4847.4846">8037 12502,'-25'-75,"0"26,25 24,-25 0,0 25,25 0,-24 25,24 24,0 1,0 24,0-24,24 24,1 1,-25-1,25 1,0-26,0 26,-25-26,25-24,-25 0</inkml:trace>
  <inkml:trace contextRef="#ctx0" brushRef="#br0" timeOffset="5024.5024">7913 12849,'49'-25,"-24"25,25 0,-1 25,1-25</inkml:trace>
  <inkml:trace contextRef="#ctx0" brushRef="#br0" timeOffset="5168.5168">8359 13122,'25'0</inkml:trace>
  <inkml:trace contextRef="#ctx0" brushRef="#br0" timeOffset="6816.6816">10740 12105,'-99'24,"50"1,-26 25,-24 24,25 1,-1 24,1 0,49 0,-25 1,50 24,25 0,0-25,25 25,24-50,25 26</inkml:trace>
  <inkml:trace contextRef="#ctx0" brushRef="#br0" timeOffset="25064.5062">8458 12353,'-24'0,"48"0,1 0,0 0,0 0,0-25,24 25,-24 0,25 0,-1 0,-24 0,25 0,-1 0,-24 0,0 0,0 25,-1-25,-24 49,0-24,-24 0,-1 25,0-1,0 1,0-1,1 1,-1 24,0-24,0 0,0-1,25 1,-24-25,24 24,-25-24,25 25,25-50</inkml:trace>
  <inkml:trace contextRef="#ctx0" brushRef="#br0" timeOffset="25553.5551">9128 12675,'0'25,"-25"-25,25 0,0 0,-24 0</inkml:trace>
  <inkml:trace contextRef="#ctx0" brushRef="#br0" timeOffset="26224.6221">9203 12378,'24'-25,"1"25,25-25,-25 25,24 0,-24 0,0 0,0 0,-1 25,-24 0,-24-1,-1 1,0 0,0 0,0 0,1-1,-1 1,25 25,25-25,-25-1,24 26,26-25,-25 0,24 24,1-24,-25 25,24-26,-24 1,-25 25,0-25,0-1,-25 1,1 0,-1 0,0 0,-25-1,1-24,24 25,0-25,25 0,-25 0</inkml:trace>
  <inkml:trace contextRef="#ctx0" brushRef="#br0" timeOffset="27376.7374">10666 12402,'0'0,"0"50,0 0,0-1,0 1,25 24,-25-24,25 24,-25 1,0-26,24 1,-24-1,25 1,-25 0,25-26,-25-24,25 25,0-50</inkml:trace>
  <inkml:trace contextRef="#ctx0" brushRef="#br0" timeOffset="27711.7709">10964 12402,'0'25,"0"25,0-25,24 49,-24-24,25 24,-25-24,25 24,-25-24,25 24,0-49,-25 24,24-24,-24 0,25-25,0 0</inkml:trace>
  <inkml:trace contextRef="#ctx0" brushRef="#br0" timeOffset="28104.8101">11460 12427,'-50'25,"50"0,-25 24,1-24,-1 25,0-25,0 24,25 1,0-25,0-1,25 1,-25 0,50 0,-26 0,26-25,24 0,-24 0,24 0,26 0,-26 24,-24-24,-1 0,1-24,-25 24,-25-25,0 0</inkml:trace>
  <inkml:trace contextRef="#ctx0" brushRef="#br0" timeOffset="28344.8342">11658 12626,'-25'24,"1"26,24-25,0 24,0 1,-25 0,25-1,0-24,0 25,0-26,0 26,25-25</inkml:trace>
  <inkml:trace contextRef="#ctx0" brushRef="#br0" timeOffset="28800.8798">11881 12030,'-49'-25,"49"75,25 0,-1 24,26 25,0 1,-1-1,26 0,-26 0,-24 0,25 1,-25-1,-25 0,0-25,-25-24,25 25,-25-51,0 26,25-25,-25-25</inkml:trace>
  <inkml:trace contextRef="#ctx0" brushRef="#br0" timeOffset="30744.0741">5904 14213,'0'0,"24"0,1 0,25 0,-25-25,24 25,-24 0,0 0</inkml:trace>
  <inkml:trace contextRef="#ctx0" brushRef="#br0" timeOffset="30905.0902">5928 14312,'25'25,"-25"-25,25 0,25 0,-1 0</inkml:trace>
  <inkml:trace contextRef="#ctx0" brushRef="#br0" timeOffset="32952.2947">6598 14635,'0'0,"25"-50,0-24,-1 24,-24-49,25 24,0-24,0 25,0-25,-25 24,24 1,1 24,-25 1,25 24,-25 0,25 50,0 0,0 24,-1 26,1 24,0-25,0 50,24-25,-24 1,0-1,0 0,0 0,-25-24,0-1,24-24</inkml:trace>
  <inkml:trace contextRef="#ctx0" brushRef="#br0" timeOffset="33153.315">6871 14461,'25'0,"24"-25,1 25,24-24</inkml:trace>
  <inkml:trace contextRef="#ctx0" brushRef="#br0" timeOffset="33416.3413">7466 14312,'-49'50,"24"0,25-1,0 1,25-1,-25 1,24 0,1-26,25 26,-25-50,24 0,-24 0,25-50</inkml:trace>
  <inkml:trace contextRef="#ctx0" brushRef="#br0" timeOffset="33688.3685">7764 13940,'0'50,"0"24,25 1,-25-1,0 0,24 1,-24 24,25-24,-25-1,0 0,25-24,-25 0,0-26,0 1</inkml:trace>
  <inkml:trace contextRef="#ctx0" brushRef="#br0" timeOffset="33920.3915">7739 14486,'25'0,"0"0,24 0,-24 0,0 0,24 0,-24 0,25 0</inkml:trace>
  <inkml:trace contextRef="#ctx0" brushRef="#br0" timeOffset="34089.4086">8136 14684,'0'25,"25"0,-25-99</inkml:trace>
  <inkml:trace contextRef="#ctx0" brushRef="#br0" timeOffset="34440.4436">8136 14337,'25'0,"0"25,-1 0,1 24,-25-24,25 25,0-25,0 24,-1-24,1 0,0 0,0-1,0 1,-25-25,24 0,-24-25,25 1,0-26,0 25,-25-24,25 24,-25 0</inkml:trace>
  <inkml:trace contextRef="#ctx0" brushRef="#br0" timeOffset="34617.4612">8607 14585,'0'25,"0"0,25 24,-25-24,25-25,-25-25,0 1</inkml:trace>
  <inkml:trace contextRef="#ctx0" brushRef="#br0" timeOffset="34904.49">8706 14238,'25'-75,"-25"26,0-1,25 25,-25 1,0-1,25 74,-25 1,25 0,-25 24,0-24,24 24,-24-24,25 24,0 1,-25-26,25 1,-25-25,0 24,0-24</inkml:trace>
  <inkml:trace contextRef="#ctx0" brushRef="#br0" timeOffset="35185.5182">8781 14486,'-25'-50,"50"26,0 24,-1 0,26 0,-25 0,24 24,-24 1,25 0,-25 25,0-1,-25-24,24 25,-24-26,25 1,-25-50</inkml:trace>
  <inkml:trace contextRef="#ctx0" brushRef="#br0" timeOffset="35327.5323">9128 14511,'0'-50,"0"25,0-24,0 24,25 25,-25 0</inkml:trace>
  <inkml:trace contextRef="#ctx0" brushRef="#br0" timeOffset="35665.5662">9277 14610,'25'0,"0"0,-1-25,-24 0,25 1,-25-26,0 25,0 0,0 1,-25-1,25 0,-24 25,24 0,-25 0,0 0,0 25,25 24,0-24,0 25,0-25,0 24,25-24,0 0,0 24,24-49,1 0</inkml:trace>
  <inkml:trace contextRef="#ctx0" brushRef="#br0" timeOffset="35936.5931">9550 14263,'-25'0,"0"24,25 1,25 25,-25 0,50-1,-26 1,1-25,-25 24,25-24,-25 0,-25 0,25-25,-25 0</inkml:trace>
  <inkml:trace contextRef="#ctx0" brushRef="#br0" timeOffset="36897.6893">10542 14064,'-25'-25,"25"25,-25 0,1 0,24 25,-25 25,0 24,0 1,25 24,-25 0,25 25,0 0,0 25,0-25,0-25,0 25,0-25,0 1,25-26,-25-24</inkml:trace>
  <inkml:trace contextRef="#ctx0" brushRef="#br0" timeOffset="37144.7141">10170 14908,'0'-75,"25"1,0 24,-1 1,26 24,0 0,-1-25,1 26,-1 24</inkml:trace>
  <inkml:trace contextRef="#ctx0" brushRef="#br0" timeOffset="37336.7331">10616 14684,'-24'-24,"24"-26,0 25,0-24,24-1,1 25,0-24</inkml:trace>
  <inkml:trace contextRef="#ctx0" brushRef="#br0" timeOffset="37616.7611">10716 14412,'-25'49,"0"-24,0 0,25 24,25-24,-25 0,25 0,0-25,-1 25,1-25,0 0,0-25,0 0,-1 0,-24 0,0-24,25 24,-25 0,-25-24,25 24</inkml:trace>
  <inkml:trace contextRef="#ctx0" brushRef="#br0" timeOffset="38072.8069">10939 14585,'49'-25,"-24"1,0-26,0 25,-25 0,25 1,-50 48,25 26,0-25,25 0,-25-25,24 0,1 0,0 0,25-25,-25 25,-1 0,1 0,0 0,0 0,-25 25,25-1,-25 26,24-25</inkml:trace>
  <inkml:trace contextRef="#ctx0" brushRef="#br0" timeOffset="39736.9733">11881 13618,'0'49,"0"1,0 24,0 1,0-1,0 25,0-24,0-1,0 25,25-49,-25 25,0-26,25 1,-25-1</inkml:trace>
  <inkml:trace contextRef="#ctx0" brushRef="#br0" timeOffset="40145.0141">12278 14213,'-49'0,"24"25,0-25,0 25,0-1,1 1,24 0,0 25,24-50,1 25,0-25,0 0,0 0,0 0,24 0,-24 0,-25 0,25-25,0 0,-1 0</inkml:trace>
  <inkml:trace contextRef="#ctx0" brushRef="#br0" timeOffset="40402.0398">12526 14163,'-24'0,"-1"0,0 0,0 0,25 50,0 0,25-26,0 26,24-25,-24 25,0-26,-25 26,25-25,-50 0,0-25,0-25,1 0,-1-25</inkml:trace>
  <inkml:trace contextRef="#ctx0" brushRef="#br0" timeOffset="40633.0629">12650 13791,'25'0,"-25"25,25 25,0-1,0 26,-25-26,24 26,-24-1,25 1,-25-1,25-24,-25 24,25-24,-25-25</inkml:trace>
  <inkml:trace contextRef="#ctx0" brushRef="#br0" timeOffset="40842.0838">12700 14263,'0'-25,"50"25,-26 0,26 0,0 25,-1-1,1-24</inkml:trace>
  <inkml:trace contextRef="#ctx0" brushRef="#br0" timeOffset="41145.1141">13519 13965,'-25'25,"25"49,0-24,0 24,0 25,0-24,0 24,25 0,-25-24,24 24,-24-25,0-24,0 24</inkml:trace>
  <inkml:trace contextRef="#ctx0" brushRef="#br0" timeOffset="41617.1611">13419 14585,'25'-49,"0"24,0 0,24 0,-24-24,25 24,-25 0,-1-25,1 25,0 1,0-1,-25-25,-25 25,0 25,25 25,-25-25,1 50,-1-25,25-1,0 26,0 0,0-25,0 24,25-24,-1 0,1 0,0-1,0-24,0 0,-1-24,1-1</inkml:trace>
  <inkml:trace contextRef="#ctx0" brushRef="#br0" timeOffset="42042.2036">13940 14263,'-25'24,"1"1,-1 0,25 25,0-1,0-49,25 25,-1-25,1 0,25 0,-25 0,-1-25,-24 25,25 25,-25 0,25-25,-25 0,25 0,0-25,-25 25,24-25,-24 1,0-26,0 25,25 0</inkml:trace>
  <inkml:trace contextRef="#ctx0" brushRef="#br0" timeOffset="42577.2573">14536 13767,'0'24,"-25"26,0 0,25-1,0 26,0-26,0 26,25-26,0 1,-1-1,1 1,0-25,25 0,-26 0,26-25,-25 0,0 0,-1-25,1 0,-25 0,25 0,-25-24,-25 24,25 0,-25 25,1 0,-1 0,0 25,25 0,-25-1,25 1,0 25,25-25,0 24,0-24,-1 0,1 0,0 0</inkml:trace>
  <inkml:trace contextRef="#ctx0" brushRef="#br0" timeOffset="42881.2875">14932 14139,'0'24,"0"1,0 25,25-1,0-24,0 25,0 0,-1-26,1 1,-25 25,-25-50,1 0,-1 0,25 0,-25-25</inkml:trace>
  <inkml:trace contextRef="#ctx0" brushRef="#br0" timeOffset="43169.3165">15205 14213,'-25'-25,"1"25,24 50,0-25,0-1,24 26,-24-25,25 0,-25 0,0 24,0-24,-25 0,1-50</inkml:trace>
  <inkml:trace contextRef="#ctx0" brushRef="#br0" timeOffset="43504.35">15354 14287,'-25'0,"0"0,25 0,-24 0,-1 25,25 0,25 25,-25-25,24-25,1 24,0-24,0 0,0-24,-25 24,25-25,-25-25,0 25,0 0,-25 50</inkml:trace>
  <inkml:trace contextRef="#ctx0" brushRef="#br0" timeOffset="43768.3764">15379 14387,'25'49,"-25"-49,25 0,-25 0,24 0,1-24,0 24,0-25,-25 0,25 0,-25 25,24 0,-24 25,0 0,25 0,-25-1</inkml:trace>
  <inkml:trace contextRef="#ctx0" brushRef="#br0" timeOffset="44064.406">15726 14114,'-25'0,"1"0,24 0,0 49,0-24,24 25,1-25,0 24,0 1,0-25,-1 0,-24 24,-24-49,-1 0,0-25</inkml:trace>
  <inkml:trace contextRef="#ctx0" brushRef="#br0" timeOffset="45673.5669">17066 13146,'-50'0,"0"0,-24 25,-25 50,0-26,24 51,-24-1,25 25,-1-25,50 25,0 25,25-25,25 0,0-25,25 0,24 1,1-26,-1 0,25-49</inkml:trace>
  <inkml:trace contextRef="#ctx0" brushRef="#br0" timeOffset="48728.8724">16942 14238,'0'25,"0"24,24 1,1-50,0 25,0-25,0 0,-1 0,1 0,-25-25,25 25,-25-25,25 0,-25-24,0-1,25 100,-1-1,1 1,0 0,25 24,-26 0,1 1,0-1,-25 1,0-26,0 26,0-26,-25 1,-24-25,-1-1,25-24,-24 25,-1-50,-24 25,24-24,25-1,0-25,1 25,24-24,0-1,24 25,1-24,25-1,-1 1,26-1,-26 0,26 1,-1 24,-24-25,-1 26,1-26,0 25,-25-25,-1 26,1-26,-25 25,0 0,-25 1,25-1,-24 0,-1 25,0 25,-25 0,25-1,25 1,-24 0,24 0,24 24,-24-24,25 0,25 0,0 0,-1 0,1-25,24 0</inkml:trace>
  <inkml:trace contextRef="#ctx0" brushRef="#br0" timeOffset="48976.8972">17884 14238,'-25'-25,"-24"25,-1 0,25 0,1 0,24 25,0 0,0 24,24-24,26 25,-25-25,24 24,-24-24,0 0,-25 0,-25 24,25-49,-49-25,24 1</inkml:trace>
  <inkml:trace contextRef="#ctx0" brushRef="#br0" timeOffset="49216.9212">17983 13891,'25'49,"0"1,-25-1,25 1,-25 24,0 1,25-1,-25-24,0 24,24-24,-24 0,0-26</inkml:trace>
  <inkml:trace contextRef="#ctx0" brushRef="#br0" timeOffset="49832.9828">18008 14312,'0'-49,"25"49,0 0,0 0,-1 0,1 0,25 0,-25 24,24-24,-24 0,0 25,24-25,-24 0,-25-25,25 25,0-24,-50-26,25 25,-25 0,0 25,1 0,24 0,-25 0,0 25,0 0,25 0,0 0,0 24,25-24,0 0,0 25,-1-26,1-24,-25 25,25-25,0 0,-25-25,25-24,-25 24,24 0,1 0,-25 25,25-25,0 25,25 0</inkml:trace>
  <inkml:trace contextRef="#ctx0" brushRef="#br0" timeOffset="50185.018">18728 14312,'-50'25,"50"0,-25 0,25 24,25 1,0-50,0 25,24-25,-24 25,0-50,24 25,-24-25,0 0,0-24,-25-26,0 25,0-24,-25 24,0-24,0 49,-24-24,24 24,-25 0,26 25,-1 0,25 0</inkml:trace>
  <inkml:trace contextRef="#ctx0" brushRef="#br0" timeOffset="50570.0565">19100 14263,'0'0,"-25"0,0 0,-25 0,26 0,-26 24,25-24,0 25,25 0,0 0,25 0,0 0,0-25,0 24,-1-24,26 0,-25 0,0 0,-1 0,1-24,0 24,-25 0,0-25</inkml:trace>
  <inkml:trace contextRef="#ctx0" brushRef="#br0" timeOffset="51081.1075">19199 14362,'25'25,"-25"0,24-1,-24 26,25-50,-25 25,25-25,-25 0,25 0,-25 0,25-25,-25 0,24 0,-24-24,0-1,0 25,25 50,-25 0,25 25,0-1,24 26,-24-1,0 0,25 26,-25-26,-1 0,-24 26,0-26,0-24,-24-1,-1 1,-25-25,25-1,-24 1,24-25,0-25,-25 25,26-49</inkml:trace>
  <inkml:trace contextRef="#ctx0" brushRef="#br0" timeOffset="51497.1492">19174 13469,'-50'-50,"26"26,48 48,26 26,24 24,1 1,24 49,0-25,1 25,-26 0,0 0,-24-25,-25 1,-25-26,-25 0,0-24,0 0,-24-50,24 24,0-48,-24 24,24-25</inkml:trace>
  <inkml:trace contextRef="#ctx0" brushRef="#br0" timeOffset="51616.1609">20141 14585,'0'0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r>
              <a:rPr lang="en-US" smtClean="0"/>
              <a:t>Balance Sheet</a:t>
            </a:r>
            <a:endParaRPr lang="en-GB"/>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783B5179-061B-4CC8-8D36-1AF9ACB01F22}" type="datetimeFigureOut">
              <a:rPr lang="en-GB" smtClean="0"/>
              <a:t>27/04/2014</a:t>
            </a:fld>
            <a:endParaRPr lang="en-GB"/>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C225DD2F-8AC1-442F-8947-930F4D9DF8B1}" type="slidenum">
              <a:rPr lang="en-GB" smtClean="0"/>
              <a:t>‹#›</a:t>
            </a:fld>
            <a:endParaRPr lang="en-GB"/>
          </a:p>
        </p:txBody>
      </p:sp>
    </p:spTree>
    <p:extLst>
      <p:ext uri="{BB962C8B-B14F-4D97-AF65-F5344CB8AC3E}">
        <p14:creationId xmlns:p14="http://schemas.microsoft.com/office/powerpoint/2010/main" val="2027886722"/>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25DD2F-8AC1-442F-8947-930F4D9DF8B1}" type="slidenum">
              <a:rPr lang="en-GB" smtClean="0"/>
              <a:t>1</a:t>
            </a:fld>
            <a:endParaRPr lang="en-GB"/>
          </a:p>
        </p:txBody>
      </p:sp>
      <p:sp>
        <p:nvSpPr>
          <p:cNvPr id="5" name="Date Placeholder 4"/>
          <p:cNvSpPr>
            <a:spLocks noGrp="1"/>
          </p:cNvSpPr>
          <p:nvPr>
            <p:ph type="dt" idx="11"/>
          </p:nvPr>
        </p:nvSpPr>
        <p:spPr/>
        <p:txBody>
          <a:bodyPr/>
          <a:lstStyle/>
          <a:p>
            <a:fld id="{D398BB5E-758B-4352-B50C-BAE0F4D33A9B}" type="datetime1">
              <a:rPr lang="en-GB" smtClean="0"/>
              <a:t>27/04/2014</a:t>
            </a:fld>
            <a:endParaRPr lang="en-GB"/>
          </a:p>
        </p:txBody>
      </p:sp>
      <p:sp>
        <p:nvSpPr>
          <p:cNvPr id="6" name="Header Placeholder 5"/>
          <p:cNvSpPr>
            <a:spLocks noGrp="1"/>
          </p:cNvSpPr>
          <p:nvPr>
            <p:ph type="hdr" sz="quarter" idx="12"/>
          </p:nvPr>
        </p:nvSpPr>
        <p:spPr/>
        <p:txBody>
          <a:bodyPr/>
          <a:lstStyle/>
          <a:p>
            <a:r>
              <a:rPr lang="en-US" smtClean="0"/>
              <a:t>Balance Sheet</a:t>
            </a:r>
            <a:endParaRPr lang="en-GB"/>
          </a:p>
        </p:txBody>
      </p:sp>
    </p:spTree>
    <p:extLst>
      <p:ext uri="{BB962C8B-B14F-4D97-AF65-F5344CB8AC3E}">
        <p14:creationId xmlns:p14="http://schemas.microsoft.com/office/powerpoint/2010/main" val="3930808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25DD2F-8AC1-442F-8947-930F4D9DF8B1}" type="slidenum">
              <a:rPr lang="en-GB" smtClean="0"/>
              <a:t>10</a:t>
            </a:fld>
            <a:endParaRPr lang="en-GB"/>
          </a:p>
        </p:txBody>
      </p:sp>
      <p:sp>
        <p:nvSpPr>
          <p:cNvPr id="5" name="Date Placeholder 4"/>
          <p:cNvSpPr>
            <a:spLocks noGrp="1"/>
          </p:cNvSpPr>
          <p:nvPr>
            <p:ph type="dt" idx="11"/>
          </p:nvPr>
        </p:nvSpPr>
        <p:spPr/>
        <p:txBody>
          <a:bodyPr/>
          <a:lstStyle/>
          <a:p>
            <a:fld id="{AC24D719-97AB-4A90-9755-8A576B1195EA}" type="datetime1">
              <a:rPr lang="en-GB" smtClean="0"/>
              <a:t>27/04/2014</a:t>
            </a:fld>
            <a:endParaRPr lang="en-GB"/>
          </a:p>
        </p:txBody>
      </p:sp>
      <p:sp>
        <p:nvSpPr>
          <p:cNvPr id="6" name="Header Placeholder 5"/>
          <p:cNvSpPr>
            <a:spLocks noGrp="1"/>
          </p:cNvSpPr>
          <p:nvPr>
            <p:ph type="hdr" sz="quarter" idx="12"/>
          </p:nvPr>
        </p:nvSpPr>
        <p:spPr/>
        <p:txBody>
          <a:bodyPr/>
          <a:lstStyle/>
          <a:p>
            <a:r>
              <a:rPr lang="en-US" smtClean="0"/>
              <a:t>Balance Sheet</a:t>
            </a:r>
            <a:endParaRPr lang="en-GB"/>
          </a:p>
        </p:txBody>
      </p:sp>
    </p:spTree>
    <p:extLst>
      <p:ext uri="{BB962C8B-B14F-4D97-AF65-F5344CB8AC3E}">
        <p14:creationId xmlns:p14="http://schemas.microsoft.com/office/powerpoint/2010/main" val="3754658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25DD2F-8AC1-442F-8947-930F4D9DF8B1}" type="slidenum">
              <a:rPr lang="en-GB" smtClean="0"/>
              <a:t>11</a:t>
            </a:fld>
            <a:endParaRPr lang="en-GB"/>
          </a:p>
        </p:txBody>
      </p:sp>
      <p:sp>
        <p:nvSpPr>
          <p:cNvPr id="5" name="Date Placeholder 4"/>
          <p:cNvSpPr>
            <a:spLocks noGrp="1"/>
          </p:cNvSpPr>
          <p:nvPr>
            <p:ph type="dt" idx="11"/>
          </p:nvPr>
        </p:nvSpPr>
        <p:spPr/>
        <p:txBody>
          <a:bodyPr/>
          <a:lstStyle/>
          <a:p>
            <a:fld id="{62E3D7D0-CACB-4A34-890D-B08B6E95BFB7}" type="datetime1">
              <a:rPr lang="en-GB" smtClean="0"/>
              <a:t>27/04/2014</a:t>
            </a:fld>
            <a:endParaRPr lang="en-GB"/>
          </a:p>
        </p:txBody>
      </p:sp>
      <p:sp>
        <p:nvSpPr>
          <p:cNvPr id="6" name="Header Placeholder 5"/>
          <p:cNvSpPr>
            <a:spLocks noGrp="1"/>
          </p:cNvSpPr>
          <p:nvPr>
            <p:ph type="hdr" sz="quarter" idx="12"/>
          </p:nvPr>
        </p:nvSpPr>
        <p:spPr/>
        <p:txBody>
          <a:bodyPr/>
          <a:lstStyle/>
          <a:p>
            <a:r>
              <a:rPr lang="en-US" smtClean="0"/>
              <a:t>Balance Sheet</a:t>
            </a:r>
            <a:endParaRPr lang="en-GB"/>
          </a:p>
        </p:txBody>
      </p:sp>
    </p:spTree>
    <p:extLst>
      <p:ext uri="{BB962C8B-B14F-4D97-AF65-F5344CB8AC3E}">
        <p14:creationId xmlns:p14="http://schemas.microsoft.com/office/powerpoint/2010/main" val="3430471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7.1</a:t>
            </a:r>
            <a:r>
              <a:rPr lang="en-US" baseline="0" dirty="0" smtClean="0"/>
              <a:t> a=1,500; b=9,000; c=60,000; d=75,000</a:t>
            </a:r>
          </a:p>
          <a:p>
            <a:endParaRPr lang="en-US" baseline="0" dirty="0" smtClean="0"/>
          </a:p>
          <a:p>
            <a:r>
              <a:rPr lang="en-US" baseline="0" dirty="0" smtClean="0"/>
              <a:t>7.2 b=11,000; c=1,000; d=60,000</a:t>
            </a:r>
            <a:endParaRPr lang="en-US" dirty="0"/>
          </a:p>
        </p:txBody>
      </p:sp>
      <p:sp>
        <p:nvSpPr>
          <p:cNvPr id="4" name="Slide Number Placeholder 3"/>
          <p:cNvSpPr>
            <a:spLocks noGrp="1"/>
          </p:cNvSpPr>
          <p:nvPr>
            <p:ph type="sldNum" sz="quarter" idx="10"/>
          </p:nvPr>
        </p:nvSpPr>
        <p:spPr/>
        <p:txBody>
          <a:bodyPr/>
          <a:lstStyle/>
          <a:p>
            <a:fld id="{C225DD2F-8AC1-442F-8947-930F4D9DF8B1}" type="slidenum">
              <a:rPr lang="en-GB" smtClean="0"/>
              <a:t>12</a:t>
            </a:fld>
            <a:endParaRPr lang="en-GB"/>
          </a:p>
        </p:txBody>
      </p:sp>
      <p:sp>
        <p:nvSpPr>
          <p:cNvPr id="5" name="Date Placeholder 4"/>
          <p:cNvSpPr>
            <a:spLocks noGrp="1"/>
          </p:cNvSpPr>
          <p:nvPr>
            <p:ph type="dt" idx="11"/>
          </p:nvPr>
        </p:nvSpPr>
        <p:spPr/>
        <p:txBody>
          <a:bodyPr/>
          <a:lstStyle/>
          <a:p>
            <a:fld id="{4FA596F3-5E71-483E-AC51-5FEF159F9193}" type="datetime1">
              <a:rPr lang="en-GB" smtClean="0"/>
              <a:t>27/04/2014</a:t>
            </a:fld>
            <a:endParaRPr lang="en-GB"/>
          </a:p>
        </p:txBody>
      </p:sp>
      <p:sp>
        <p:nvSpPr>
          <p:cNvPr id="6" name="Header Placeholder 5"/>
          <p:cNvSpPr>
            <a:spLocks noGrp="1"/>
          </p:cNvSpPr>
          <p:nvPr>
            <p:ph type="hdr" sz="quarter" idx="12"/>
          </p:nvPr>
        </p:nvSpPr>
        <p:spPr/>
        <p:txBody>
          <a:bodyPr/>
          <a:lstStyle/>
          <a:p>
            <a:r>
              <a:rPr lang="en-US" smtClean="0"/>
              <a:t>Balance Sheet</a:t>
            </a:r>
            <a:endParaRPr lang="en-GB"/>
          </a:p>
        </p:txBody>
      </p:sp>
    </p:spTree>
    <p:extLst>
      <p:ext uri="{BB962C8B-B14F-4D97-AF65-F5344CB8AC3E}">
        <p14:creationId xmlns:p14="http://schemas.microsoft.com/office/powerpoint/2010/main" val="1698117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25DD2F-8AC1-442F-8947-930F4D9DF8B1}" type="slidenum">
              <a:rPr lang="en-GB" smtClean="0"/>
              <a:t>13</a:t>
            </a:fld>
            <a:endParaRPr lang="en-GB"/>
          </a:p>
        </p:txBody>
      </p:sp>
      <p:sp>
        <p:nvSpPr>
          <p:cNvPr id="5" name="Date Placeholder 4"/>
          <p:cNvSpPr>
            <a:spLocks noGrp="1"/>
          </p:cNvSpPr>
          <p:nvPr>
            <p:ph type="dt" idx="11"/>
          </p:nvPr>
        </p:nvSpPr>
        <p:spPr/>
        <p:txBody>
          <a:bodyPr/>
          <a:lstStyle/>
          <a:p>
            <a:fld id="{5AC38AC5-8A47-4D39-9764-8C81FE56E3CE}" type="datetime1">
              <a:rPr lang="en-GB" smtClean="0"/>
              <a:t>27/04/2014</a:t>
            </a:fld>
            <a:endParaRPr lang="en-GB"/>
          </a:p>
        </p:txBody>
      </p:sp>
      <p:sp>
        <p:nvSpPr>
          <p:cNvPr id="6" name="Header Placeholder 5"/>
          <p:cNvSpPr>
            <a:spLocks noGrp="1"/>
          </p:cNvSpPr>
          <p:nvPr>
            <p:ph type="hdr" sz="quarter" idx="12"/>
          </p:nvPr>
        </p:nvSpPr>
        <p:spPr/>
        <p:txBody>
          <a:bodyPr/>
          <a:lstStyle/>
          <a:p>
            <a:r>
              <a:rPr lang="en-US" smtClean="0"/>
              <a:t>Balance Sheet</a:t>
            </a:r>
            <a:endParaRPr lang="en-GB"/>
          </a:p>
        </p:txBody>
      </p:sp>
    </p:spTree>
    <p:extLst>
      <p:ext uri="{BB962C8B-B14F-4D97-AF65-F5344CB8AC3E}">
        <p14:creationId xmlns:p14="http://schemas.microsoft.com/office/powerpoint/2010/main" val="2086393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25DD2F-8AC1-442F-8947-930F4D9DF8B1}" type="slidenum">
              <a:rPr lang="en-GB" smtClean="0"/>
              <a:t>14</a:t>
            </a:fld>
            <a:endParaRPr lang="en-GB"/>
          </a:p>
        </p:txBody>
      </p:sp>
      <p:sp>
        <p:nvSpPr>
          <p:cNvPr id="5" name="Date Placeholder 4"/>
          <p:cNvSpPr>
            <a:spLocks noGrp="1"/>
          </p:cNvSpPr>
          <p:nvPr>
            <p:ph type="dt" idx="11"/>
          </p:nvPr>
        </p:nvSpPr>
        <p:spPr/>
        <p:txBody>
          <a:bodyPr/>
          <a:lstStyle/>
          <a:p>
            <a:fld id="{0D73E52E-A8BF-474E-B371-A18B66BF9795}" type="datetime1">
              <a:rPr lang="en-GB" smtClean="0"/>
              <a:t>27/04/2014</a:t>
            </a:fld>
            <a:endParaRPr lang="en-GB"/>
          </a:p>
        </p:txBody>
      </p:sp>
      <p:sp>
        <p:nvSpPr>
          <p:cNvPr id="6" name="Header Placeholder 5"/>
          <p:cNvSpPr>
            <a:spLocks noGrp="1"/>
          </p:cNvSpPr>
          <p:nvPr>
            <p:ph type="hdr" sz="quarter" idx="12"/>
          </p:nvPr>
        </p:nvSpPr>
        <p:spPr/>
        <p:txBody>
          <a:bodyPr/>
          <a:lstStyle/>
          <a:p>
            <a:r>
              <a:rPr lang="en-US" smtClean="0"/>
              <a:t>Balance Sheet</a:t>
            </a:r>
            <a:endParaRPr lang="en-GB"/>
          </a:p>
        </p:txBody>
      </p:sp>
    </p:spTree>
    <p:extLst>
      <p:ext uri="{BB962C8B-B14F-4D97-AF65-F5344CB8AC3E}">
        <p14:creationId xmlns:p14="http://schemas.microsoft.com/office/powerpoint/2010/main" val="3602733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	280</a:t>
            </a:r>
          </a:p>
          <a:p>
            <a:r>
              <a:rPr lang="en-US" dirty="0" smtClean="0"/>
              <a:t>COS	100</a:t>
            </a:r>
          </a:p>
          <a:p>
            <a:r>
              <a:rPr lang="en-US" dirty="0" smtClean="0"/>
              <a:t>GP	180</a:t>
            </a:r>
          </a:p>
          <a:p>
            <a:r>
              <a:rPr lang="en-US" dirty="0" smtClean="0"/>
              <a:t>Expenses	30</a:t>
            </a:r>
          </a:p>
          <a:p>
            <a:r>
              <a:rPr lang="en-US" dirty="0" smtClean="0"/>
              <a:t>Profit</a:t>
            </a:r>
            <a:r>
              <a:rPr lang="en-US" baseline="0" dirty="0" smtClean="0"/>
              <a:t> BT	150</a:t>
            </a:r>
          </a:p>
          <a:p>
            <a:r>
              <a:rPr lang="en-US" baseline="0" dirty="0" smtClean="0"/>
              <a:t>Tax	40</a:t>
            </a:r>
          </a:p>
          <a:p>
            <a:r>
              <a:rPr lang="en-US" baseline="0" dirty="0" smtClean="0"/>
              <a:t>Interest	15</a:t>
            </a:r>
          </a:p>
          <a:p>
            <a:r>
              <a:rPr lang="en-US" baseline="0" dirty="0" smtClean="0"/>
              <a:t>NP	95</a:t>
            </a:r>
          </a:p>
          <a:p>
            <a:r>
              <a:rPr lang="en-US" baseline="0" dirty="0" err="1" smtClean="0"/>
              <a:t>Div</a:t>
            </a:r>
            <a:r>
              <a:rPr lang="en-US" baseline="0" dirty="0" smtClean="0"/>
              <a:t>	25</a:t>
            </a:r>
          </a:p>
          <a:p>
            <a:r>
              <a:rPr lang="en-US" baseline="0" dirty="0" smtClean="0"/>
              <a:t>RP	70</a:t>
            </a:r>
            <a:endParaRPr lang="en-US" dirty="0"/>
          </a:p>
        </p:txBody>
      </p:sp>
      <p:sp>
        <p:nvSpPr>
          <p:cNvPr id="4" name="Slide Number Placeholder 3"/>
          <p:cNvSpPr>
            <a:spLocks noGrp="1"/>
          </p:cNvSpPr>
          <p:nvPr>
            <p:ph type="sldNum" sz="quarter" idx="10"/>
          </p:nvPr>
        </p:nvSpPr>
        <p:spPr/>
        <p:txBody>
          <a:bodyPr/>
          <a:lstStyle/>
          <a:p>
            <a:fld id="{C225DD2F-8AC1-442F-8947-930F4D9DF8B1}" type="slidenum">
              <a:rPr lang="en-GB" smtClean="0"/>
              <a:t>15</a:t>
            </a:fld>
            <a:endParaRPr lang="en-GB"/>
          </a:p>
        </p:txBody>
      </p:sp>
      <p:sp>
        <p:nvSpPr>
          <p:cNvPr id="5" name="Date Placeholder 4"/>
          <p:cNvSpPr>
            <a:spLocks noGrp="1"/>
          </p:cNvSpPr>
          <p:nvPr>
            <p:ph type="dt" idx="11"/>
          </p:nvPr>
        </p:nvSpPr>
        <p:spPr/>
        <p:txBody>
          <a:bodyPr/>
          <a:lstStyle/>
          <a:p>
            <a:fld id="{790E3DF6-3050-4A4C-8CD4-83AC0AA7E1F3}" type="datetime1">
              <a:rPr lang="en-GB" smtClean="0"/>
              <a:t>27/04/2014</a:t>
            </a:fld>
            <a:endParaRPr lang="en-GB"/>
          </a:p>
        </p:txBody>
      </p:sp>
      <p:sp>
        <p:nvSpPr>
          <p:cNvPr id="6" name="Header Placeholder 5"/>
          <p:cNvSpPr>
            <a:spLocks noGrp="1"/>
          </p:cNvSpPr>
          <p:nvPr>
            <p:ph type="hdr" sz="quarter" idx="12"/>
          </p:nvPr>
        </p:nvSpPr>
        <p:spPr/>
        <p:txBody>
          <a:bodyPr/>
          <a:lstStyle/>
          <a:p>
            <a:r>
              <a:rPr lang="en-US" smtClean="0"/>
              <a:t>Balance Sheet</a:t>
            </a:r>
            <a:endParaRPr lang="en-GB"/>
          </a:p>
        </p:txBody>
      </p:sp>
    </p:spTree>
    <p:extLst>
      <p:ext uri="{BB962C8B-B14F-4D97-AF65-F5344CB8AC3E}">
        <p14:creationId xmlns:p14="http://schemas.microsoft.com/office/powerpoint/2010/main" val="2476209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25DD2F-8AC1-442F-8947-930F4D9DF8B1}" type="slidenum">
              <a:rPr lang="en-GB" smtClean="0"/>
              <a:t>16</a:t>
            </a:fld>
            <a:endParaRPr lang="en-GB"/>
          </a:p>
        </p:txBody>
      </p:sp>
      <p:sp>
        <p:nvSpPr>
          <p:cNvPr id="5" name="Date Placeholder 4"/>
          <p:cNvSpPr>
            <a:spLocks noGrp="1"/>
          </p:cNvSpPr>
          <p:nvPr>
            <p:ph type="dt" idx="11"/>
          </p:nvPr>
        </p:nvSpPr>
        <p:spPr/>
        <p:txBody>
          <a:bodyPr/>
          <a:lstStyle/>
          <a:p>
            <a:fld id="{68058DBF-A419-41B8-95F1-8E79D2C802F7}" type="datetime1">
              <a:rPr lang="en-GB" smtClean="0"/>
              <a:t>27/04/2014</a:t>
            </a:fld>
            <a:endParaRPr lang="en-GB"/>
          </a:p>
        </p:txBody>
      </p:sp>
      <p:sp>
        <p:nvSpPr>
          <p:cNvPr id="6" name="Header Placeholder 5"/>
          <p:cNvSpPr>
            <a:spLocks noGrp="1"/>
          </p:cNvSpPr>
          <p:nvPr>
            <p:ph type="hdr" sz="quarter" idx="12"/>
          </p:nvPr>
        </p:nvSpPr>
        <p:spPr/>
        <p:txBody>
          <a:bodyPr/>
          <a:lstStyle/>
          <a:p>
            <a:r>
              <a:rPr lang="en-US" smtClean="0"/>
              <a:t>Balance Sheet</a:t>
            </a:r>
            <a:endParaRPr lang="en-GB"/>
          </a:p>
        </p:txBody>
      </p:sp>
    </p:spTree>
    <p:extLst>
      <p:ext uri="{BB962C8B-B14F-4D97-AF65-F5344CB8AC3E}">
        <p14:creationId xmlns:p14="http://schemas.microsoft.com/office/powerpoint/2010/main" val="2872467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Balance Sheet</a:t>
            </a:r>
            <a:endParaRPr lang="en-GB"/>
          </a:p>
        </p:txBody>
      </p:sp>
      <p:sp>
        <p:nvSpPr>
          <p:cNvPr id="5" name="Date Placeholder 4"/>
          <p:cNvSpPr>
            <a:spLocks noGrp="1"/>
          </p:cNvSpPr>
          <p:nvPr>
            <p:ph type="dt" idx="11"/>
          </p:nvPr>
        </p:nvSpPr>
        <p:spPr/>
        <p:txBody>
          <a:bodyPr/>
          <a:lstStyle/>
          <a:p>
            <a:fld id="{57D131E4-9F74-4336-96C5-75737EBFBCB9}" type="datetime1">
              <a:rPr lang="en-GB" smtClean="0"/>
              <a:t>27/04/2014</a:t>
            </a:fld>
            <a:endParaRPr lang="en-GB"/>
          </a:p>
        </p:txBody>
      </p:sp>
      <p:sp>
        <p:nvSpPr>
          <p:cNvPr id="6" name="Slide Number Placeholder 5"/>
          <p:cNvSpPr>
            <a:spLocks noGrp="1"/>
          </p:cNvSpPr>
          <p:nvPr>
            <p:ph type="sldNum" sz="quarter" idx="12"/>
          </p:nvPr>
        </p:nvSpPr>
        <p:spPr/>
        <p:txBody>
          <a:bodyPr/>
          <a:lstStyle/>
          <a:p>
            <a:fld id="{C225DD2F-8AC1-442F-8947-930F4D9DF8B1}" type="slidenum">
              <a:rPr lang="en-GB" smtClean="0"/>
              <a:t>17</a:t>
            </a:fld>
            <a:endParaRPr lang="en-GB"/>
          </a:p>
        </p:txBody>
      </p:sp>
    </p:spTree>
    <p:extLst>
      <p:ext uri="{BB962C8B-B14F-4D97-AF65-F5344CB8AC3E}">
        <p14:creationId xmlns:p14="http://schemas.microsoft.com/office/powerpoint/2010/main" val="375538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1A756-B3CA-4B23-8DEC-B28E389FB06B}" type="slidenum">
              <a:rPr lang="en-GB" altLang="en-US"/>
              <a:pPr/>
              <a:t>24</a:t>
            </a:fld>
            <a:endParaRPr lang="en-GB" altLang="en-US"/>
          </a:p>
        </p:txBody>
      </p:sp>
      <p:sp>
        <p:nvSpPr>
          <p:cNvPr id="76802" name="Rectangle 2"/>
          <p:cNvSpPr>
            <a:spLocks noGrp="1" noRot="1" noChangeAspect="1" noChangeArrowheads="1" noTextEdit="1"/>
          </p:cNvSpPr>
          <p:nvPr>
            <p:ph type="sldImg"/>
          </p:nvPr>
        </p:nvSpPr>
        <p:spPr bwMode="auto">
          <a:xfrm>
            <a:off x="2894013" y="525463"/>
            <a:ext cx="3508375" cy="2630487"/>
          </a:xfrm>
          <a:prstGeom prst="rect">
            <a:avLst/>
          </a:prstGeom>
          <a:solidFill>
            <a:srgbClr val="FFFFFF"/>
          </a:solidFill>
          <a:ln>
            <a:solidFill>
              <a:srgbClr val="000000"/>
            </a:solidFill>
            <a:miter lim="800000"/>
            <a:headEnd/>
            <a:tailEnd/>
          </a:ln>
        </p:spPr>
      </p:sp>
      <p:sp>
        <p:nvSpPr>
          <p:cNvPr id="76803" name="Rectangle 3"/>
          <p:cNvSpPr>
            <a:spLocks noGrp="1" noChangeArrowheads="1"/>
          </p:cNvSpPr>
          <p:nvPr>
            <p:ph type="body" idx="1"/>
          </p:nvPr>
        </p:nvSpPr>
        <p:spPr bwMode="auto">
          <a:xfrm>
            <a:off x="1240095" y="3330485"/>
            <a:ext cx="6816212" cy="3154049"/>
          </a:xfrm>
          <a:prstGeom prst="rect">
            <a:avLst/>
          </a:prstGeom>
          <a:solidFill>
            <a:srgbClr val="FFFFFF"/>
          </a:solidFill>
          <a:ln>
            <a:solidFill>
              <a:srgbClr val="000000"/>
            </a:solidFill>
            <a:miter lim="800000"/>
            <a:headEnd/>
            <a:tailEnd/>
          </a:ln>
        </p:spPr>
        <p:txBody>
          <a:bodyPr/>
          <a:lstStyle/>
          <a:p>
            <a:r>
              <a:rPr lang="en-GB" altLang="en-US" dirty="0"/>
              <a:t>It is essential that businesses account for exactly how all money borrowed has been spent. If a company is unable to balance where their money has been spent with where their money has come from, they will inevitably get into financial difficulty. In addition, the information in a balance sheet is of particular interest to those who have invested in the business, for example shareholders. They will want to know exactly how their money has been spent and will doubtless question any discrepancies which arise. </a:t>
            </a: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25DD2F-8AC1-442F-8947-930F4D9DF8B1}" type="slidenum">
              <a:rPr lang="en-GB" smtClean="0"/>
              <a:t>2</a:t>
            </a:fld>
            <a:endParaRPr lang="en-GB"/>
          </a:p>
        </p:txBody>
      </p:sp>
      <p:sp>
        <p:nvSpPr>
          <p:cNvPr id="5" name="Date Placeholder 4"/>
          <p:cNvSpPr>
            <a:spLocks noGrp="1"/>
          </p:cNvSpPr>
          <p:nvPr>
            <p:ph type="dt" idx="11"/>
          </p:nvPr>
        </p:nvSpPr>
        <p:spPr/>
        <p:txBody>
          <a:bodyPr/>
          <a:lstStyle/>
          <a:p>
            <a:fld id="{1CCB96F4-28E7-44B8-8D1C-0DAC0DD6FB86}" type="datetime1">
              <a:rPr lang="en-GB" smtClean="0"/>
              <a:t>27/04/2014</a:t>
            </a:fld>
            <a:endParaRPr lang="en-GB"/>
          </a:p>
        </p:txBody>
      </p:sp>
      <p:sp>
        <p:nvSpPr>
          <p:cNvPr id="6" name="Header Placeholder 5"/>
          <p:cNvSpPr>
            <a:spLocks noGrp="1"/>
          </p:cNvSpPr>
          <p:nvPr>
            <p:ph type="hdr" sz="quarter" idx="12"/>
          </p:nvPr>
        </p:nvSpPr>
        <p:spPr/>
        <p:txBody>
          <a:bodyPr/>
          <a:lstStyle/>
          <a:p>
            <a:r>
              <a:rPr lang="en-US" smtClean="0"/>
              <a:t>Balance Sheet</a:t>
            </a:r>
            <a:endParaRPr lang="en-GB"/>
          </a:p>
        </p:txBody>
      </p:sp>
    </p:spTree>
    <p:extLst>
      <p:ext uri="{BB962C8B-B14F-4D97-AF65-F5344CB8AC3E}">
        <p14:creationId xmlns:p14="http://schemas.microsoft.com/office/powerpoint/2010/main" val="237663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25DD2F-8AC1-442F-8947-930F4D9DF8B1}" type="slidenum">
              <a:rPr lang="en-GB" smtClean="0"/>
              <a:t>3</a:t>
            </a:fld>
            <a:endParaRPr lang="en-GB"/>
          </a:p>
        </p:txBody>
      </p:sp>
      <p:sp>
        <p:nvSpPr>
          <p:cNvPr id="5" name="Date Placeholder 4"/>
          <p:cNvSpPr>
            <a:spLocks noGrp="1"/>
          </p:cNvSpPr>
          <p:nvPr>
            <p:ph type="dt" idx="11"/>
          </p:nvPr>
        </p:nvSpPr>
        <p:spPr/>
        <p:txBody>
          <a:bodyPr/>
          <a:lstStyle/>
          <a:p>
            <a:fld id="{4966188E-E7AB-493B-BB9F-1417A3EC308C}" type="datetime1">
              <a:rPr lang="en-GB" smtClean="0"/>
              <a:t>27/04/2014</a:t>
            </a:fld>
            <a:endParaRPr lang="en-GB"/>
          </a:p>
        </p:txBody>
      </p:sp>
      <p:sp>
        <p:nvSpPr>
          <p:cNvPr id="6" name="Header Placeholder 5"/>
          <p:cNvSpPr>
            <a:spLocks noGrp="1"/>
          </p:cNvSpPr>
          <p:nvPr>
            <p:ph type="hdr" sz="quarter" idx="12"/>
          </p:nvPr>
        </p:nvSpPr>
        <p:spPr/>
        <p:txBody>
          <a:bodyPr/>
          <a:lstStyle/>
          <a:p>
            <a:r>
              <a:rPr lang="en-US" smtClean="0"/>
              <a:t>Balance Sheet</a:t>
            </a:r>
            <a:endParaRPr lang="en-GB"/>
          </a:p>
        </p:txBody>
      </p:sp>
    </p:spTree>
    <p:extLst>
      <p:ext uri="{BB962C8B-B14F-4D97-AF65-F5344CB8AC3E}">
        <p14:creationId xmlns:p14="http://schemas.microsoft.com/office/powerpoint/2010/main" val="227299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25DD2F-8AC1-442F-8947-930F4D9DF8B1}" type="slidenum">
              <a:rPr lang="en-GB" smtClean="0"/>
              <a:t>4</a:t>
            </a:fld>
            <a:endParaRPr lang="en-GB"/>
          </a:p>
        </p:txBody>
      </p:sp>
      <p:sp>
        <p:nvSpPr>
          <p:cNvPr id="5" name="Date Placeholder 4"/>
          <p:cNvSpPr>
            <a:spLocks noGrp="1"/>
          </p:cNvSpPr>
          <p:nvPr>
            <p:ph type="dt" idx="11"/>
          </p:nvPr>
        </p:nvSpPr>
        <p:spPr/>
        <p:txBody>
          <a:bodyPr/>
          <a:lstStyle/>
          <a:p>
            <a:fld id="{6C42A40C-1CEB-4999-8BBC-F987A350B3EF}" type="datetime1">
              <a:rPr lang="en-GB" smtClean="0"/>
              <a:t>27/04/2014</a:t>
            </a:fld>
            <a:endParaRPr lang="en-GB"/>
          </a:p>
        </p:txBody>
      </p:sp>
      <p:sp>
        <p:nvSpPr>
          <p:cNvPr id="6" name="Header Placeholder 5"/>
          <p:cNvSpPr>
            <a:spLocks noGrp="1"/>
          </p:cNvSpPr>
          <p:nvPr>
            <p:ph type="hdr" sz="quarter" idx="12"/>
          </p:nvPr>
        </p:nvSpPr>
        <p:spPr/>
        <p:txBody>
          <a:bodyPr/>
          <a:lstStyle/>
          <a:p>
            <a:r>
              <a:rPr lang="en-US" smtClean="0"/>
              <a:t>Balance Sheet</a:t>
            </a:r>
            <a:endParaRPr lang="en-GB"/>
          </a:p>
        </p:txBody>
      </p:sp>
    </p:spTree>
    <p:extLst>
      <p:ext uri="{BB962C8B-B14F-4D97-AF65-F5344CB8AC3E}">
        <p14:creationId xmlns:p14="http://schemas.microsoft.com/office/powerpoint/2010/main" val="2778877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25DD2F-8AC1-442F-8947-930F4D9DF8B1}" type="slidenum">
              <a:rPr lang="en-GB" smtClean="0"/>
              <a:t>5</a:t>
            </a:fld>
            <a:endParaRPr lang="en-GB"/>
          </a:p>
        </p:txBody>
      </p:sp>
      <p:sp>
        <p:nvSpPr>
          <p:cNvPr id="5" name="Date Placeholder 4"/>
          <p:cNvSpPr>
            <a:spLocks noGrp="1"/>
          </p:cNvSpPr>
          <p:nvPr>
            <p:ph type="dt" idx="11"/>
          </p:nvPr>
        </p:nvSpPr>
        <p:spPr/>
        <p:txBody>
          <a:bodyPr/>
          <a:lstStyle/>
          <a:p>
            <a:fld id="{5ECF8F10-255E-4F6E-BAC7-BED4A472EBC6}" type="datetime1">
              <a:rPr lang="en-GB" smtClean="0"/>
              <a:t>27/04/2014</a:t>
            </a:fld>
            <a:endParaRPr lang="en-GB"/>
          </a:p>
        </p:txBody>
      </p:sp>
      <p:sp>
        <p:nvSpPr>
          <p:cNvPr id="6" name="Header Placeholder 5"/>
          <p:cNvSpPr>
            <a:spLocks noGrp="1"/>
          </p:cNvSpPr>
          <p:nvPr>
            <p:ph type="hdr" sz="quarter" idx="12"/>
          </p:nvPr>
        </p:nvSpPr>
        <p:spPr/>
        <p:txBody>
          <a:bodyPr/>
          <a:lstStyle/>
          <a:p>
            <a:r>
              <a:rPr lang="en-US" smtClean="0"/>
              <a:t>Balance Sheet</a:t>
            </a:r>
            <a:endParaRPr lang="en-GB"/>
          </a:p>
        </p:txBody>
      </p:sp>
    </p:spTree>
    <p:extLst>
      <p:ext uri="{BB962C8B-B14F-4D97-AF65-F5344CB8AC3E}">
        <p14:creationId xmlns:p14="http://schemas.microsoft.com/office/powerpoint/2010/main" val="2169958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25DD2F-8AC1-442F-8947-930F4D9DF8B1}" type="slidenum">
              <a:rPr lang="en-GB" smtClean="0"/>
              <a:t>6</a:t>
            </a:fld>
            <a:endParaRPr lang="en-GB"/>
          </a:p>
        </p:txBody>
      </p:sp>
      <p:sp>
        <p:nvSpPr>
          <p:cNvPr id="5" name="Date Placeholder 4"/>
          <p:cNvSpPr>
            <a:spLocks noGrp="1"/>
          </p:cNvSpPr>
          <p:nvPr>
            <p:ph type="dt" idx="11"/>
          </p:nvPr>
        </p:nvSpPr>
        <p:spPr/>
        <p:txBody>
          <a:bodyPr/>
          <a:lstStyle/>
          <a:p>
            <a:fld id="{520EEC7D-FA39-4BCB-AD8B-1350F2E10708}" type="datetime1">
              <a:rPr lang="en-GB" smtClean="0"/>
              <a:t>27/04/2014</a:t>
            </a:fld>
            <a:endParaRPr lang="en-GB"/>
          </a:p>
        </p:txBody>
      </p:sp>
      <p:sp>
        <p:nvSpPr>
          <p:cNvPr id="6" name="Header Placeholder 5"/>
          <p:cNvSpPr>
            <a:spLocks noGrp="1"/>
          </p:cNvSpPr>
          <p:nvPr>
            <p:ph type="hdr" sz="quarter" idx="12"/>
          </p:nvPr>
        </p:nvSpPr>
        <p:spPr/>
        <p:txBody>
          <a:bodyPr/>
          <a:lstStyle/>
          <a:p>
            <a:r>
              <a:rPr lang="en-US" smtClean="0"/>
              <a:t>Balance Sheet</a:t>
            </a:r>
            <a:endParaRPr lang="en-GB"/>
          </a:p>
        </p:txBody>
      </p:sp>
    </p:spTree>
    <p:extLst>
      <p:ext uri="{BB962C8B-B14F-4D97-AF65-F5344CB8AC3E}">
        <p14:creationId xmlns:p14="http://schemas.microsoft.com/office/powerpoint/2010/main" val="236838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25DD2F-8AC1-442F-8947-930F4D9DF8B1}" type="slidenum">
              <a:rPr lang="en-GB" smtClean="0"/>
              <a:t>7</a:t>
            </a:fld>
            <a:endParaRPr lang="en-GB"/>
          </a:p>
        </p:txBody>
      </p:sp>
      <p:sp>
        <p:nvSpPr>
          <p:cNvPr id="5" name="Date Placeholder 4"/>
          <p:cNvSpPr>
            <a:spLocks noGrp="1"/>
          </p:cNvSpPr>
          <p:nvPr>
            <p:ph type="dt" idx="11"/>
          </p:nvPr>
        </p:nvSpPr>
        <p:spPr/>
        <p:txBody>
          <a:bodyPr/>
          <a:lstStyle/>
          <a:p>
            <a:fld id="{68058DBF-A419-41B8-95F1-8E79D2C802F7}" type="datetime1">
              <a:rPr lang="en-GB" smtClean="0"/>
              <a:t>27/04/2014</a:t>
            </a:fld>
            <a:endParaRPr lang="en-GB"/>
          </a:p>
        </p:txBody>
      </p:sp>
      <p:sp>
        <p:nvSpPr>
          <p:cNvPr id="6" name="Header Placeholder 5"/>
          <p:cNvSpPr>
            <a:spLocks noGrp="1"/>
          </p:cNvSpPr>
          <p:nvPr>
            <p:ph type="hdr" sz="quarter" idx="12"/>
          </p:nvPr>
        </p:nvSpPr>
        <p:spPr/>
        <p:txBody>
          <a:bodyPr/>
          <a:lstStyle/>
          <a:p>
            <a:r>
              <a:rPr lang="en-US" smtClean="0"/>
              <a:t>Balance Sheet</a:t>
            </a:r>
            <a:endParaRPr lang="en-GB"/>
          </a:p>
        </p:txBody>
      </p:sp>
    </p:spTree>
    <p:extLst>
      <p:ext uri="{BB962C8B-B14F-4D97-AF65-F5344CB8AC3E}">
        <p14:creationId xmlns:p14="http://schemas.microsoft.com/office/powerpoint/2010/main" val="2872467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25DD2F-8AC1-442F-8947-930F4D9DF8B1}" type="slidenum">
              <a:rPr lang="en-GB" smtClean="0"/>
              <a:t>8</a:t>
            </a:fld>
            <a:endParaRPr lang="en-GB"/>
          </a:p>
        </p:txBody>
      </p:sp>
      <p:sp>
        <p:nvSpPr>
          <p:cNvPr id="5" name="Date Placeholder 4"/>
          <p:cNvSpPr>
            <a:spLocks noGrp="1"/>
          </p:cNvSpPr>
          <p:nvPr>
            <p:ph type="dt" idx="11"/>
          </p:nvPr>
        </p:nvSpPr>
        <p:spPr/>
        <p:txBody>
          <a:bodyPr/>
          <a:lstStyle/>
          <a:p>
            <a:fld id="{6C2F8E79-7EA1-4D24-A825-BDD159BC1EB6}" type="datetime1">
              <a:rPr lang="en-GB" smtClean="0"/>
              <a:t>27/04/2014</a:t>
            </a:fld>
            <a:endParaRPr lang="en-GB"/>
          </a:p>
        </p:txBody>
      </p:sp>
      <p:sp>
        <p:nvSpPr>
          <p:cNvPr id="6" name="Header Placeholder 5"/>
          <p:cNvSpPr>
            <a:spLocks noGrp="1"/>
          </p:cNvSpPr>
          <p:nvPr>
            <p:ph type="hdr" sz="quarter" idx="12"/>
          </p:nvPr>
        </p:nvSpPr>
        <p:spPr/>
        <p:txBody>
          <a:bodyPr/>
          <a:lstStyle/>
          <a:p>
            <a:r>
              <a:rPr lang="en-US" smtClean="0"/>
              <a:t>Balance Sheet</a:t>
            </a:r>
            <a:endParaRPr lang="en-GB"/>
          </a:p>
        </p:txBody>
      </p:sp>
    </p:spTree>
    <p:extLst>
      <p:ext uri="{BB962C8B-B14F-4D97-AF65-F5344CB8AC3E}">
        <p14:creationId xmlns:p14="http://schemas.microsoft.com/office/powerpoint/2010/main" val="346053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25DD2F-8AC1-442F-8947-930F4D9DF8B1}" type="slidenum">
              <a:rPr lang="en-GB" smtClean="0"/>
              <a:t>9</a:t>
            </a:fld>
            <a:endParaRPr lang="en-GB"/>
          </a:p>
        </p:txBody>
      </p:sp>
      <p:sp>
        <p:nvSpPr>
          <p:cNvPr id="5" name="Date Placeholder 4"/>
          <p:cNvSpPr>
            <a:spLocks noGrp="1"/>
          </p:cNvSpPr>
          <p:nvPr>
            <p:ph type="dt" idx="11"/>
          </p:nvPr>
        </p:nvSpPr>
        <p:spPr/>
        <p:txBody>
          <a:bodyPr/>
          <a:lstStyle/>
          <a:p>
            <a:fld id="{DCBDC758-CC81-4EDA-B065-3D39C848FD7B}" type="datetime1">
              <a:rPr lang="en-GB" smtClean="0"/>
              <a:t>27/04/2014</a:t>
            </a:fld>
            <a:endParaRPr lang="en-GB"/>
          </a:p>
        </p:txBody>
      </p:sp>
      <p:sp>
        <p:nvSpPr>
          <p:cNvPr id="6" name="Header Placeholder 5"/>
          <p:cNvSpPr>
            <a:spLocks noGrp="1"/>
          </p:cNvSpPr>
          <p:nvPr>
            <p:ph type="hdr" sz="quarter" idx="12"/>
          </p:nvPr>
        </p:nvSpPr>
        <p:spPr/>
        <p:txBody>
          <a:bodyPr/>
          <a:lstStyle/>
          <a:p>
            <a:r>
              <a:rPr lang="en-US" smtClean="0"/>
              <a:t>Balance Sheet</a:t>
            </a:r>
            <a:endParaRPr lang="en-GB"/>
          </a:p>
        </p:txBody>
      </p:sp>
    </p:spTree>
    <p:extLst>
      <p:ext uri="{BB962C8B-B14F-4D97-AF65-F5344CB8AC3E}">
        <p14:creationId xmlns:p14="http://schemas.microsoft.com/office/powerpoint/2010/main" val="1142765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no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31602B8-6B44-43D9-9492-3A62EC229D4F}" type="datetimeFigureOut">
              <a:rPr lang="en-GB" smtClean="0"/>
              <a:t>27/04/2014</a:t>
            </a:fld>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EC9A09C-E731-4EC8-8C37-5EC24E19EC88}" type="slidenum">
              <a:rPr lang="en-GB" smtClean="0"/>
              <a:t>‹#›</a:t>
            </a:fld>
            <a:endParaRPr lang="en-GB"/>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0392" y="4068"/>
            <a:ext cx="1055716" cy="148328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31602B8-6B44-43D9-9492-3A62EC229D4F}" type="datetimeFigureOut">
              <a:rPr lang="en-GB" smtClean="0"/>
              <a:t>27/04/2014</a:t>
            </a:fld>
            <a:endParaRPr lang="en-GB"/>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EEC9A09C-E731-4EC8-8C37-5EC24E19EC88}"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31602B8-6B44-43D9-9492-3A62EC229D4F}" type="datetimeFigureOut">
              <a:rPr lang="en-GB" smtClean="0"/>
              <a:t>27/04/2014</a:t>
            </a:fld>
            <a:endParaRPr lang="en-GB"/>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EEC9A09C-E731-4EC8-8C37-5EC24E19EC88}"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31602B8-6B44-43D9-9492-3A62EC229D4F}" type="datetimeFigureOut">
              <a:rPr lang="en-GB" smtClean="0"/>
              <a:t>27/04/2014</a:t>
            </a:fld>
            <a:endParaRPr lang="en-GB"/>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EC9A09C-E731-4EC8-8C37-5EC24E19EC88}"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31602B8-6B44-43D9-9492-3A62EC229D4F}" type="datetimeFigureOut">
              <a:rPr lang="en-GB" smtClean="0"/>
              <a:t>27/04/2014</a:t>
            </a:fld>
            <a:endParaRPr lang="en-GB"/>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EC9A09C-E731-4EC8-8C37-5EC24E19EC88}"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1602B8-6B44-43D9-9492-3A62EC229D4F}" type="datetimeFigureOut">
              <a:rPr lang="en-GB" smtClean="0"/>
              <a:t>27/04/2014</a:t>
            </a:fld>
            <a:endParaRPr lang="en-GB"/>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EC9A09C-E731-4EC8-8C37-5EC24E19EC88}" type="slidenum">
              <a:rPr lang="en-GB" smtClean="0"/>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1602B8-6B44-43D9-9492-3A62EC229D4F}" type="datetimeFigureOut">
              <a:rPr lang="en-GB" smtClean="0"/>
              <a:t>27/04/2014</a:t>
            </a:fld>
            <a:endParaRPr lang="en-GB"/>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EC9A09C-E731-4EC8-8C37-5EC24E19EC88}" type="slidenum">
              <a:rPr lang="en-GB" smtClean="0"/>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28948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3437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81022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759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231602B8-6B44-43D9-9492-3A62EC229D4F}" type="datetimeFigureOut">
              <a:rPr lang="en-GB" smtClean="0"/>
              <a:t>27/04/2014</a:t>
            </a:fld>
            <a:endParaRPr lang="en-GB"/>
          </a:p>
        </p:txBody>
      </p:sp>
      <p:sp>
        <p:nvSpPr>
          <p:cNvPr id="6" name="Slide Number Placeholder 5"/>
          <p:cNvSpPr>
            <a:spLocks noGrp="1"/>
          </p:cNvSpPr>
          <p:nvPr>
            <p:ph type="sldNum" sz="quarter" idx="12"/>
          </p:nvPr>
        </p:nvSpPr>
        <p:spPr/>
        <p:txBody>
          <a:bodyPr/>
          <a:lstStyle>
            <a:extLst/>
          </a:lstStyle>
          <a:p>
            <a:fld id="{EEC9A09C-E731-4EC8-8C37-5EC24E19EC88}"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2440" y="5998758"/>
            <a:ext cx="611560" cy="859242"/>
          </a:xfrm>
          <a:prstGeom prst="rect">
            <a:avLst/>
          </a:prstGeom>
        </p:spPr>
      </p:pic>
    </p:spTree>
    <p:extLst>
      <p:ext uri="{BB962C8B-B14F-4D97-AF65-F5344CB8AC3E}">
        <p14:creationId xmlns:p14="http://schemas.microsoft.com/office/powerpoint/2010/main" val="22822177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9444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07898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045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801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4771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8693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2563" y="85725"/>
            <a:ext cx="2154237" cy="6040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850" y="85725"/>
            <a:ext cx="6310313" cy="60404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049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rte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1602B8-6B44-43D9-9492-3A62EC229D4F}" type="datetimeFigureOut">
              <a:rPr lang="en-GB" smtClean="0"/>
              <a:t>27/04/2014</a:t>
            </a:fld>
            <a:endParaRPr lang="en-GB"/>
          </a:p>
        </p:txBody>
      </p:sp>
      <p:sp>
        <p:nvSpPr>
          <p:cNvPr id="6" name="Slide Number Placeholder 5"/>
          <p:cNvSpPr>
            <a:spLocks noGrp="1"/>
          </p:cNvSpPr>
          <p:nvPr>
            <p:ph type="sldNum" sz="quarter" idx="12"/>
          </p:nvPr>
        </p:nvSpPr>
        <p:spPr/>
        <p:txBody>
          <a:bodyPr/>
          <a:lstStyle>
            <a:extLst/>
          </a:lstStyle>
          <a:p>
            <a:fld id="{EEC9A09C-E731-4EC8-8C37-5EC24E19EC88}"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2440" y="5998758"/>
            <a:ext cx="611560" cy="859242"/>
          </a:xfrm>
          <a:prstGeom prst="rect">
            <a:avLst/>
          </a:prstGeom>
        </p:spPr>
      </p:pic>
      <p:pic>
        <p:nvPicPr>
          <p:cNvPr id="9" name="Picture 5">
            <a:hlinkClick r:id="" action="ppaction://noaction"/>
          </p:cNvPr>
          <p:cNvPicPr>
            <a:picLocks noChangeAspect="1" noChangeArrowheads="1"/>
          </p:cNvPicPr>
          <p:nvPr userDrawn="1"/>
        </p:nvPicPr>
        <p:blipFill>
          <a:blip r:embed="rId3" cstate="print"/>
          <a:srcRect l="23438" t="36458" r="56250" b="52084"/>
          <a:stretch>
            <a:fillRect/>
          </a:stretch>
        </p:blipFill>
        <p:spPr bwMode="auto">
          <a:xfrm>
            <a:off x="0" y="6175390"/>
            <a:ext cx="1619672" cy="684788"/>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ig Pictur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1602B8-6B44-43D9-9492-3A62EC229D4F}" type="datetimeFigureOut">
              <a:rPr lang="en-GB" smtClean="0"/>
              <a:t>27/04/2014</a:t>
            </a:fld>
            <a:endParaRPr lang="en-GB"/>
          </a:p>
        </p:txBody>
      </p:sp>
      <p:sp>
        <p:nvSpPr>
          <p:cNvPr id="6" name="Slide Number Placeholder 5"/>
          <p:cNvSpPr>
            <a:spLocks noGrp="1"/>
          </p:cNvSpPr>
          <p:nvPr>
            <p:ph type="sldNum" sz="quarter" idx="12"/>
          </p:nvPr>
        </p:nvSpPr>
        <p:spPr/>
        <p:txBody>
          <a:bodyPr/>
          <a:lstStyle>
            <a:extLst/>
          </a:lstStyle>
          <a:p>
            <a:fld id="{EEC9A09C-E731-4EC8-8C37-5EC24E19EC88}"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2440" y="5998758"/>
            <a:ext cx="611560" cy="859242"/>
          </a:xfrm>
          <a:prstGeom prst="rect">
            <a:avLst/>
          </a:prstGeom>
        </p:spPr>
      </p:pic>
      <p:pic>
        <p:nvPicPr>
          <p:cNvPr id="10" name="Picture 7"/>
          <p:cNvPicPr>
            <a:picLocks noChangeAspect="1" noChangeArrowheads="1"/>
          </p:cNvPicPr>
          <p:nvPr userDrawn="1"/>
        </p:nvPicPr>
        <p:blipFill>
          <a:blip r:embed="rId3" cstate="print"/>
          <a:srcRect l="64844" t="41667" r="14063" b="46875"/>
          <a:stretch>
            <a:fillRect/>
          </a:stretch>
        </p:blipFill>
        <p:spPr bwMode="auto">
          <a:xfrm>
            <a:off x="0" y="6174221"/>
            <a:ext cx="1714480" cy="699059"/>
          </a:xfrm>
          <a:prstGeom prst="rect">
            <a:avLst/>
          </a:prstGeom>
          <a:noFill/>
          <a:ln w="9525">
            <a:noFill/>
            <a:miter lim="800000"/>
            <a:headEnd/>
            <a:tailEnd/>
          </a:ln>
        </p:spPr>
      </p:pic>
    </p:spTree>
    <p:extLst>
      <p:ext uri="{BB962C8B-B14F-4D97-AF65-F5344CB8AC3E}">
        <p14:creationId xmlns:p14="http://schemas.microsoft.com/office/powerpoint/2010/main" val="42217548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bjectives and Levels">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72795"/>
            <a:ext cx="8229600" cy="4525963"/>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1602B8-6B44-43D9-9492-3A62EC229D4F}" type="datetimeFigureOut">
              <a:rPr lang="en-GB" smtClean="0"/>
              <a:t>27/04/2014</a:t>
            </a:fld>
            <a:endParaRPr lang="en-GB"/>
          </a:p>
        </p:txBody>
      </p:sp>
      <p:sp>
        <p:nvSpPr>
          <p:cNvPr id="6" name="Slide Number Placeholder 5"/>
          <p:cNvSpPr>
            <a:spLocks noGrp="1"/>
          </p:cNvSpPr>
          <p:nvPr>
            <p:ph type="sldNum" sz="quarter" idx="12"/>
          </p:nvPr>
        </p:nvSpPr>
        <p:spPr/>
        <p:txBody>
          <a:bodyPr/>
          <a:lstStyle>
            <a:extLst/>
          </a:lstStyle>
          <a:p>
            <a:fld id="{EEC9A09C-E731-4EC8-8C37-5EC24E19EC88}"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2440" y="5998758"/>
            <a:ext cx="611560" cy="859242"/>
          </a:xfrm>
          <a:prstGeom prst="rect">
            <a:avLst/>
          </a:prstGeom>
        </p:spPr>
      </p:pic>
      <p:pic>
        <p:nvPicPr>
          <p:cNvPr id="11" name="Picture 6"/>
          <p:cNvPicPr>
            <a:picLocks noChangeAspect="1" noChangeArrowheads="1"/>
          </p:cNvPicPr>
          <p:nvPr userDrawn="1"/>
        </p:nvPicPr>
        <p:blipFill>
          <a:blip r:embed="rId3" cstate="print"/>
          <a:srcRect l="48438" t="27083" r="34236" b="68513"/>
          <a:stretch>
            <a:fillRect/>
          </a:stretch>
        </p:blipFill>
        <p:spPr bwMode="auto">
          <a:xfrm>
            <a:off x="0" y="6286520"/>
            <a:ext cx="2997247" cy="571480"/>
          </a:xfrm>
          <a:prstGeom prst="rect">
            <a:avLst/>
          </a:prstGeom>
          <a:noFill/>
          <a:ln w="9525">
            <a:noFill/>
            <a:miter lim="800000"/>
            <a:headEnd/>
            <a:tailEnd/>
          </a:ln>
        </p:spPr>
      </p:pic>
      <p:pic>
        <p:nvPicPr>
          <p:cNvPr id="12" name="Picture 12"/>
          <p:cNvPicPr>
            <a:picLocks noChangeAspect="1" noChangeArrowheads="1"/>
          </p:cNvPicPr>
          <p:nvPr userDrawn="1"/>
        </p:nvPicPr>
        <p:blipFill>
          <a:blip r:embed="rId4" cstate="print"/>
          <a:srcRect l="23438" t="54167" r="61719" b="40703"/>
          <a:stretch>
            <a:fillRect/>
          </a:stretch>
        </p:blipFill>
        <p:spPr bwMode="auto">
          <a:xfrm>
            <a:off x="2916226" y="6286520"/>
            <a:ext cx="2285984" cy="592663"/>
          </a:xfrm>
          <a:prstGeom prst="rect">
            <a:avLst/>
          </a:prstGeom>
          <a:noFill/>
          <a:ln w="9525">
            <a:noFill/>
            <a:miter lim="800000"/>
            <a:headEnd/>
            <a:tailEnd/>
          </a:ln>
        </p:spPr>
      </p:pic>
    </p:spTree>
    <p:extLst>
      <p:ext uri="{BB962C8B-B14F-4D97-AF65-F5344CB8AC3E}">
        <p14:creationId xmlns:p14="http://schemas.microsoft.com/office/powerpoint/2010/main" val="29688027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lenar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1602B8-6B44-43D9-9492-3A62EC229D4F}" type="datetimeFigureOut">
              <a:rPr lang="en-GB" smtClean="0"/>
              <a:t>27/04/2014</a:t>
            </a:fld>
            <a:endParaRPr lang="en-GB"/>
          </a:p>
        </p:txBody>
      </p:sp>
      <p:sp>
        <p:nvSpPr>
          <p:cNvPr id="6" name="Slide Number Placeholder 5"/>
          <p:cNvSpPr>
            <a:spLocks noGrp="1"/>
          </p:cNvSpPr>
          <p:nvPr>
            <p:ph type="sldNum" sz="quarter" idx="12"/>
          </p:nvPr>
        </p:nvSpPr>
        <p:spPr/>
        <p:txBody>
          <a:bodyPr/>
          <a:lstStyle>
            <a:extLst/>
          </a:lstStyle>
          <a:p>
            <a:fld id="{EEC9A09C-E731-4EC8-8C37-5EC24E19EC88}"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2440" y="5998758"/>
            <a:ext cx="611560" cy="859242"/>
          </a:xfrm>
          <a:prstGeom prst="rect">
            <a:avLst/>
          </a:prstGeom>
        </p:spPr>
      </p:pic>
      <p:pic>
        <p:nvPicPr>
          <p:cNvPr id="9" name="Picture 10">
            <a:hlinkClick r:id="" action="ppaction://noaction"/>
          </p:cNvPr>
          <p:cNvPicPr>
            <a:picLocks noChangeAspect="1" noChangeArrowheads="1"/>
          </p:cNvPicPr>
          <p:nvPr userDrawn="1"/>
        </p:nvPicPr>
        <p:blipFill>
          <a:blip r:embed="rId3" cstate="print"/>
          <a:srcRect l="25000" t="41667" r="60938" b="45833"/>
          <a:stretch>
            <a:fillRect/>
          </a:stretch>
        </p:blipFill>
        <p:spPr bwMode="auto">
          <a:xfrm>
            <a:off x="0" y="6066251"/>
            <a:ext cx="1187624" cy="791749"/>
          </a:xfrm>
          <a:prstGeom prst="rect">
            <a:avLst/>
          </a:prstGeom>
          <a:noFill/>
          <a:ln w="9525">
            <a:noFill/>
            <a:miter lim="800000"/>
            <a:headEnd/>
            <a:tailEnd/>
          </a:ln>
        </p:spPr>
      </p:pic>
    </p:spTree>
    <p:extLst>
      <p:ext uri="{BB962C8B-B14F-4D97-AF65-F5344CB8AC3E}">
        <p14:creationId xmlns:p14="http://schemas.microsoft.com/office/powerpoint/2010/main" val="25212602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31602B8-6B44-43D9-9492-3A62EC229D4F}" type="datetimeFigureOut">
              <a:rPr lang="en-GB" smtClean="0"/>
              <a:t>27/04/2014</a:t>
            </a:fld>
            <a:endParaRPr lang="en-GB"/>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EC9A09C-E731-4EC8-8C37-5EC24E19EC88}"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31602B8-6B44-43D9-9492-3A62EC229D4F}" type="datetimeFigureOut">
              <a:rPr lang="en-GB" smtClean="0"/>
              <a:t>27/04/2014</a:t>
            </a:fld>
            <a:endParaRPr lang="en-GB"/>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EC9A09C-E731-4EC8-8C37-5EC24E19EC88}"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31602B8-6B44-43D9-9492-3A62EC229D4F}" type="datetimeFigureOut">
              <a:rPr lang="en-GB" smtClean="0"/>
              <a:t>27/04/2014</a:t>
            </a:fld>
            <a:endParaRPr lang="en-GB"/>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EEC9A09C-E731-4EC8-8C37-5EC24E19EC88}"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8.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0.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no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7596336" y="6407944"/>
            <a:ext cx="1050936" cy="365760"/>
          </a:xfrm>
          <a:prstGeom prst="rect">
            <a:avLst/>
          </a:prstGeom>
        </p:spPr>
        <p:txBody>
          <a:bodyPr vert="horz" anchor="b"/>
          <a:lstStyle>
            <a:lvl1pPr algn="r" eaLnBrk="1" latinLnBrk="0" hangingPunct="1">
              <a:defRPr kumimoji="0" sz="1000">
                <a:solidFill>
                  <a:schemeClr val="tx1"/>
                </a:solidFill>
              </a:defRPr>
            </a:lvl1pPr>
            <a:extLst/>
          </a:lstStyle>
          <a:p>
            <a:fld id="{231602B8-6B44-43D9-9492-3A62EC229D4F}" type="datetimeFigureOut">
              <a:rPr lang="en-GB" smtClean="0"/>
              <a:pPr/>
              <a:t>27/04/2014</a:t>
            </a:fld>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EC9A09C-E731-4EC8-8C37-5EC24E19EC8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76" r:id="rId2"/>
    <p:sldLayoutId id="2147483662" r:id="rId3"/>
    <p:sldLayoutId id="2147483672" r:id="rId4"/>
    <p:sldLayoutId id="2147483674" r:id="rId5"/>
    <p:sldLayoutId id="2147483675"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xStyles>
    <p:titleStyle>
      <a:lvl1pPr algn="l" rtl="0" eaLnBrk="1" latinLnBrk="0" hangingPunct="1">
        <a:spcBef>
          <a:spcPct val="0"/>
        </a:spcBef>
        <a:buNone/>
        <a:defRPr kumimoji="0" sz="4800" b="1" kern="1200">
          <a:solidFill>
            <a:schemeClr val="accent1"/>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3200" kern="1200">
          <a:solidFill>
            <a:schemeClr val="tx2"/>
          </a:solidFill>
          <a:latin typeface="Calibri" pitchFamily="34" charset="0"/>
          <a:ea typeface="+mn-ea"/>
          <a:cs typeface="Calibri"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2"/>
          </a:solidFill>
          <a:latin typeface="Calibri" pitchFamily="34" charset="0"/>
          <a:ea typeface="+mn-ea"/>
          <a:cs typeface="Calibri"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2"/>
          </a:solidFill>
          <a:latin typeface="Calibri" pitchFamily="34" charset="0"/>
          <a:ea typeface="+mn-ea"/>
          <a:cs typeface="Calibri"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2"/>
          </a:solidFill>
          <a:latin typeface="Calibri" pitchFamily="34" charset="0"/>
          <a:ea typeface="+mn-ea"/>
          <a:cs typeface="Calibri"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2"/>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5714" name="Picture 2" descr="KS4_GEOGRAPHY_p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sp>
        <p:nvSpPr>
          <p:cNvPr id="115715" name="Text Box 3"/>
          <p:cNvSpPr txBox="1">
            <a:spLocks noChangeArrowheads="1"/>
          </p:cNvSpPr>
          <p:nvPr/>
        </p:nvSpPr>
        <p:spPr bwMode="auto">
          <a:xfrm>
            <a:off x="6445250" y="6669088"/>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0"/>
              </a:spcBef>
              <a:spcAft>
                <a:spcPct val="0"/>
              </a:spcAft>
            </a:pPr>
            <a:r>
              <a:rPr lang="en-GB" altLang="en-US" sz="1000" smtClean="0">
                <a:solidFill>
                  <a:srgbClr val="5B0091"/>
                </a:solidFill>
              </a:rPr>
              <a:t>© Boardworks Ltd 2007</a:t>
            </a:r>
          </a:p>
        </p:txBody>
      </p:sp>
      <p:sp>
        <p:nvSpPr>
          <p:cNvPr id="115716" name="Text Box 4"/>
          <p:cNvSpPr txBox="1">
            <a:spLocks noChangeArrowheads="1"/>
          </p:cNvSpPr>
          <p:nvPr/>
        </p:nvSpPr>
        <p:spPr bwMode="auto">
          <a:xfrm>
            <a:off x="887413" y="6654800"/>
            <a:ext cx="11160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fld id="{E156DBD7-EC1E-4CFB-B910-0A20F8E1027E}" type="slidenum">
              <a:rPr lang="en-GB" altLang="en-US" sz="1000" smtClean="0">
                <a:solidFill>
                  <a:srgbClr val="5B0091"/>
                </a:solidFill>
              </a:rPr>
              <a:pPr fontAlgn="base">
                <a:spcBef>
                  <a:spcPct val="50000"/>
                </a:spcBef>
                <a:spcAft>
                  <a:spcPct val="0"/>
                </a:spcAft>
              </a:pPr>
              <a:t>‹#›</a:t>
            </a:fld>
            <a:r>
              <a:rPr lang="en-GB" altLang="en-US" sz="1000" smtClean="0">
                <a:solidFill>
                  <a:srgbClr val="5B0091"/>
                </a:solidFill>
              </a:rPr>
              <a:t> of 28</a:t>
            </a:r>
          </a:p>
        </p:txBody>
      </p:sp>
      <p:pic>
        <p:nvPicPr>
          <p:cNvPr id="115717" name="Picture 5" descr="back_btn_colour">
            <a:hlinkClick r:id="" action="ppaction://hlinkshowjump?jump=previous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950" y="6097588"/>
            <a:ext cx="638175" cy="571500"/>
          </a:xfrm>
          <a:prstGeom prst="rect">
            <a:avLst/>
          </a:prstGeom>
          <a:noFill/>
          <a:extLst>
            <a:ext uri="{909E8E84-426E-40DD-AFC4-6F175D3DCCD1}">
              <a14:hiddenFill xmlns:a14="http://schemas.microsoft.com/office/drawing/2010/main">
                <a:solidFill>
                  <a:srgbClr val="FFFFFF"/>
                </a:solidFill>
              </a14:hiddenFill>
            </a:ext>
          </a:extLst>
        </p:spPr>
      </p:pic>
      <p:sp>
        <p:nvSpPr>
          <p:cNvPr id="115718" name="Rectangle 6"/>
          <p:cNvSpPr>
            <a:spLocks noGrp="1" noChangeArrowheads="1"/>
          </p:cNvSpPr>
          <p:nvPr>
            <p:ph type="title"/>
          </p:nvPr>
        </p:nvSpPr>
        <p:spPr bwMode="auto">
          <a:xfrm>
            <a:off x="69850" y="85725"/>
            <a:ext cx="7813675"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pic>
        <p:nvPicPr>
          <p:cNvPr id="115719" name="Picture 7" descr="next_btn_grey">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48675" y="6096000"/>
            <a:ext cx="62865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90657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iming>
    <p:tnLst>
      <p:par>
        <p:cTn id="1" dur="indefinite" restart="never" nodeType="tmRoot"/>
      </p:par>
    </p:tnLst>
  </p:timing>
  <p:txStyles>
    <p:titleStyle>
      <a:lvl1pPr algn="l" rtl="0" fontAlgn="base">
        <a:spcBef>
          <a:spcPct val="0"/>
        </a:spcBef>
        <a:spcAft>
          <a:spcPct val="0"/>
        </a:spcAft>
        <a:defRPr sz="2800" b="1">
          <a:solidFill>
            <a:srgbClr val="5B0091"/>
          </a:solidFill>
          <a:latin typeface="+mj-lt"/>
          <a:ea typeface="+mj-ea"/>
          <a:cs typeface="+mj-cs"/>
        </a:defRPr>
      </a:lvl1pPr>
      <a:lvl2pPr algn="l" rtl="0" fontAlgn="base">
        <a:spcBef>
          <a:spcPct val="0"/>
        </a:spcBef>
        <a:spcAft>
          <a:spcPct val="0"/>
        </a:spcAft>
        <a:defRPr sz="2800" b="1">
          <a:solidFill>
            <a:srgbClr val="5B0091"/>
          </a:solidFill>
          <a:latin typeface="Arial" pitchFamily="34" charset="0"/>
          <a:cs typeface="Arial" pitchFamily="34" charset="0"/>
        </a:defRPr>
      </a:lvl2pPr>
      <a:lvl3pPr algn="l" rtl="0" fontAlgn="base">
        <a:spcBef>
          <a:spcPct val="0"/>
        </a:spcBef>
        <a:spcAft>
          <a:spcPct val="0"/>
        </a:spcAft>
        <a:defRPr sz="2800" b="1">
          <a:solidFill>
            <a:srgbClr val="5B0091"/>
          </a:solidFill>
          <a:latin typeface="Arial" pitchFamily="34" charset="0"/>
          <a:cs typeface="Arial" pitchFamily="34" charset="0"/>
        </a:defRPr>
      </a:lvl3pPr>
      <a:lvl4pPr algn="l" rtl="0" fontAlgn="base">
        <a:spcBef>
          <a:spcPct val="0"/>
        </a:spcBef>
        <a:spcAft>
          <a:spcPct val="0"/>
        </a:spcAft>
        <a:defRPr sz="2800" b="1">
          <a:solidFill>
            <a:srgbClr val="5B0091"/>
          </a:solidFill>
          <a:latin typeface="Arial" pitchFamily="34" charset="0"/>
          <a:cs typeface="Arial" pitchFamily="34" charset="0"/>
        </a:defRPr>
      </a:lvl4pPr>
      <a:lvl5pPr algn="l" rtl="0" fontAlgn="base">
        <a:spcBef>
          <a:spcPct val="0"/>
        </a:spcBef>
        <a:spcAft>
          <a:spcPct val="0"/>
        </a:spcAft>
        <a:defRPr sz="2800" b="1">
          <a:solidFill>
            <a:srgbClr val="5B0091"/>
          </a:solidFill>
          <a:latin typeface="Arial" pitchFamily="34" charset="0"/>
          <a:cs typeface="Arial" pitchFamily="34" charset="0"/>
        </a:defRPr>
      </a:lvl5pPr>
      <a:lvl6pPr marL="457200" algn="l" rtl="0" fontAlgn="base">
        <a:spcBef>
          <a:spcPct val="0"/>
        </a:spcBef>
        <a:spcAft>
          <a:spcPct val="0"/>
        </a:spcAft>
        <a:defRPr sz="2800" b="1">
          <a:solidFill>
            <a:srgbClr val="5B0091"/>
          </a:solidFill>
          <a:latin typeface="Arial" pitchFamily="34" charset="0"/>
          <a:cs typeface="Arial" pitchFamily="34" charset="0"/>
        </a:defRPr>
      </a:lvl6pPr>
      <a:lvl7pPr marL="914400" algn="l" rtl="0" fontAlgn="base">
        <a:spcBef>
          <a:spcPct val="0"/>
        </a:spcBef>
        <a:spcAft>
          <a:spcPct val="0"/>
        </a:spcAft>
        <a:defRPr sz="2800" b="1">
          <a:solidFill>
            <a:srgbClr val="5B0091"/>
          </a:solidFill>
          <a:latin typeface="Arial" pitchFamily="34" charset="0"/>
          <a:cs typeface="Arial" pitchFamily="34" charset="0"/>
        </a:defRPr>
      </a:lvl7pPr>
      <a:lvl8pPr marL="1371600" algn="l" rtl="0" fontAlgn="base">
        <a:spcBef>
          <a:spcPct val="0"/>
        </a:spcBef>
        <a:spcAft>
          <a:spcPct val="0"/>
        </a:spcAft>
        <a:defRPr sz="2800" b="1">
          <a:solidFill>
            <a:srgbClr val="5B0091"/>
          </a:solidFill>
          <a:latin typeface="Arial" pitchFamily="34" charset="0"/>
          <a:cs typeface="Arial" pitchFamily="34" charset="0"/>
        </a:defRPr>
      </a:lvl8pPr>
      <a:lvl9pPr marL="1828800" algn="l" rtl="0" fontAlgn="base">
        <a:spcBef>
          <a:spcPct val="0"/>
        </a:spcBef>
        <a:spcAft>
          <a:spcPct val="0"/>
        </a:spcAft>
        <a:defRPr sz="2800" b="1">
          <a:solidFill>
            <a:srgbClr val="5B0091"/>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Unit 6 – Business Finance and Accounting</a:t>
            </a:r>
            <a:endParaRPr lang="en-GB" dirty="0"/>
          </a:p>
        </p:txBody>
      </p:sp>
      <p:sp>
        <p:nvSpPr>
          <p:cNvPr id="3" name="Subtitle 2"/>
          <p:cNvSpPr>
            <a:spLocks noGrp="1"/>
          </p:cNvSpPr>
          <p:nvPr>
            <p:ph type="subTitle" idx="1"/>
          </p:nvPr>
        </p:nvSpPr>
        <p:spPr/>
        <p:txBody>
          <a:bodyPr/>
          <a:lstStyle/>
          <a:p>
            <a:r>
              <a:rPr lang="en-GB" dirty="0" smtClean="0"/>
              <a:t>Business Accounting</a:t>
            </a:r>
            <a:endParaRPr lang="en-GB" dirty="0"/>
          </a:p>
        </p:txBody>
      </p:sp>
    </p:spTree>
    <p:extLst>
      <p:ext uri="{BB962C8B-B14F-4D97-AF65-F5344CB8AC3E}">
        <p14:creationId xmlns:p14="http://schemas.microsoft.com/office/powerpoint/2010/main" val="2022632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363272" cy="4738531"/>
          </a:xfrm>
        </p:spPr>
        <p:txBody>
          <a:bodyPr>
            <a:normAutofit/>
          </a:bodyPr>
          <a:lstStyle/>
          <a:p>
            <a:pPr marL="624078" indent="-514350">
              <a:buFont typeface="+mj-lt"/>
              <a:buAutoNum type="arabicPeriod" startAt="2"/>
            </a:pPr>
            <a:r>
              <a:rPr lang="en-US" dirty="0" smtClean="0"/>
              <a:t>Cost of sales does not JUST include good purchased. There will be goods left from the last time period (opening stock) and goods left over for the next period (closing stock).</a:t>
            </a:r>
          </a:p>
          <a:p>
            <a:pPr marL="624078" indent="-514350">
              <a:buFont typeface="+mj-lt"/>
              <a:buAutoNum type="arabicPeriod" startAt="2"/>
            </a:pPr>
            <a:endParaRPr lang="en-US" sz="2400" dirty="0"/>
          </a:p>
          <a:p>
            <a:pPr marL="109728" indent="0" algn="ctr">
              <a:buNone/>
            </a:pPr>
            <a:r>
              <a:rPr lang="en-US" sz="2400" b="1" dirty="0" smtClean="0">
                <a:solidFill>
                  <a:schemeClr val="accent2"/>
                </a:solidFill>
              </a:rPr>
              <a:t>Cost of Sales = Opening Stock + Purchases – Closing Stock</a:t>
            </a:r>
            <a:endParaRPr lang="en-US" sz="2400" b="1" dirty="0">
              <a:solidFill>
                <a:schemeClr val="accent2"/>
              </a:solidFill>
            </a:endParaRPr>
          </a:p>
        </p:txBody>
      </p:sp>
      <p:sp>
        <p:nvSpPr>
          <p:cNvPr id="3" name="Title 2"/>
          <p:cNvSpPr>
            <a:spLocks noGrp="1"/>
          </p:cNvSpPr>
          <p:nvPr>
            <p:ph type="title"/>
          </p:nvPr>
        </p:nvSpPr>
        <p:spPr/>
        <p:txBody>
          <a:bodyPr>
            <a:normAutofit/>
          </a:bodyPr>
          <a:lstStyle/>
          <a:p>
            <a:r>
              <a:rPr lang="en-US" dirty="0" smtClean="0"/>
              <a:t>Trading Account</a:t>
            </a:r>
            <a:endParaRPr lang="en-US" dirty="0"/>
          </a:p>
        </p:txBody>
      </p:sp>
    </p:spTree>
    <p:extLst>
      <p:ext uri="{BB962C8B-B14F-4D97-AF65-F5344CB8AC3E}">
        <p14:creationId xmlns:p14="http://schemas.microsoft.com/office/powerpoint/2010/main" val="655793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363272" cy="4738531"/>
          </a:xfrm>
        </p:spPr>
        <p:txBody>
          <a:bodyPr>
            <a:normAutofit/>
          </a:bodyPr>
          <a:lstStyle/>
          <a:p>
            <a:pPr marL="109728" indent="0">
              <a:buNone/>
            </a:pPr>
            <a:r>
              <a:rPr lang="en-US" dirty="0" smtClean="0"/>
              <a:t>In summary…</a:t>
            </a:r>
          </a:p>
          <a:p>
            <a:pPr marL="109728" indent="0">
              <a:buNone/>
            </a:pPr>
            <a:endParaRPr lang="en-US" dirty="0"/>
          </a:p>
          <a:p>
            <a:pPr marL="109728" indent="0" algn="ctr">
              <a:buNone/>
            </a:pPr>
            <a:r>
              <a:rPr lang="en-US" dirty="0" smtClean="0">
                <a:solidFill>
                  <a:schemeClr val="accent3"/>
                </a:solidFill>
              </a:rPr>
              <a:t>Gross Profit = Sales Revenue – Cost of Sales</a:t>
            </a:r>
          </a:p>
          <a:p>
            <a:pPr marL="109728" indent="0" algn="ctr">
              <a:buNone/>
            </a:pPr>
            <a:endParaRPr lang="en-US" dirty="0"/>
          </a:p>
          <a:p>
            <a:pPr marL="109728" indent="0" algn="ctr">
              <a:buNone/>
            </a:pPr>
            <a:r>
              <a:rPr lang="en-US" dirty="0" smtClean="0">
                <a:solidFill>
                  <a:schemeClr val="accent5"/>
                </a:solidFill>
              </a:rPr>
              <a:t>Sales Revenue = number sold x price</a:t>
            </a:r>
          </a:p>
          <a:p>
            <a:pPr marL="109728" indent="0" algn="ctr">
              <a:buNone/>
            </a:pPr>
            <a:endParaRPr lang="en-US" sz="2400" dirty="0"/>
          </a:p>
          <a:p>
            <a:pPr marL="109728" indent="0" algn="ctr">
              <a:buNone/>
            </a:pPr>
            <a:r>
              <a:rPr lang="en-US" sz="2400" b="1" dirty="0" smtClean="0">
                <a:solidFill>
                  <a:srgbClr val="00B0F0"/>
                </a:solidFill>
              </a:rPr>
              <a:t>Cost of Sales = Opening Stock + Purchases – Closing Stock</a:t>
            </a:r>
            <a:endParaRPr lang="en-US" sz="2400" b="1" dirty="0">
              <a:solidFill>
                <a:srgbClr val="00B0F0"/>
              </a:solidFill>
            </a:endParaRPr>
          </a:p>
        </p:txBody>
      </p:sp>
      <p:sp>
        <p:nvSpPr>
          <p:cNvPr id="3" name="Title 2"/>
          <p:cNvSpPr>
            <a:spLocks noGrp="1"/>
          </p:cNvSpPr>
          <p:nvPr>
            <p:ph type="title"/>
          </p:nvPr>
        </p:nvSpPr>
        <p:spPr/>
        <p:txBody>
          <a:bodyPr>
            <a:normAutofit/>
          </a:bodyPr>
          <a:lstStyle/>
          <a:p>
            <a:r>
              <a:rPr lang="en-US" dirty="0" smtClean="0"/>
              <a:t>Trading Account</a:t>
            </a:r>
            <a:endParaRPr lang="en-US" dirty="0"/>
          </a:p>
        </p:txBody>
      </p:sp>
    </p:spTree>
    <p:extLst>
      <p:ext uri="{BB962C8B-B14F-4D97-AF65-F5344CB8AC3E}">
        <p14:creationId xmlns:p14="http://schemas.microsoft.com/office/powerpoint/2010/main" val="1421133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Complete activities…</a:t>
            </a:r>
          </a:p>
          <a:p>
            <a:pPr marL="109728" indent="0">
              <a:buNone/>
            </a:pPr>
            <a:endParaRPr lang="en-US" dirty="0"/>
          </a:p>
          <a:p>
            <a:pPr>
              <a:buFont typeface="Arial" panose="020B0604020202020204" pitchFamily="34" charset="0"/>
              <a:buChar char="•"/>
            </a:pPr>
            <a:r>
              <a:rPr lang="en-US" dirty="0" smtClean="0"/>
              <a:t>7.1</a:t>
            </a:r>
          </a:p>
          <a:p>
            <a:pPr>
              <a:buFont typeface="Arial" panose="020B0604020202020204" pitchFamily="34" charset="0"/>
              <a:buChar char="•"/>
            </a:pPr>
            <a:r>
              <a:rPr lang="en-US" dirty="0" smtClean="0"/>
              <a:t>7.2</a:t>
            </a:r>
            <a:endParaRPr lang="en-US" dirty="0"/>
          </a:p>
        </p:txBody>
      </p:sp>
      <p:sp>
        <p:nvSpPr>
          <p:cNvPr id="3" name="Title 2"/>
          <p:cNvSpPr>
            <a:spLocks noGrp="1"/>
          </p:cNvSpPr>
          <p:nvPr>
            <p:ph type="title"/>
          </p:nvPr>
        </p:nvSpPr>
        <p:spPr/>
        <p:txBody>
          <a:bodyPr/>
          <a:lstStyle/>
          <a:p>
            <a:r>
              <a:rPr lang="en-US" dirty="0" smtClean="0"/>
              <a:t>Have a go…</a:t>
            </a:r>
            <a:endParaRPr lang="en-US" dirty="0"/>
          </a:p>
        </p:txBody>
      </p:sp>
    </p:spTree>
    <p:extLst>
      <p:ext uri="{BB962C8B-B14F-4D97-AF65-F5344CB8AC3E}">
        <p14:creationId xmlns:p14="http://schemas.microsoft.com/office/powerpoint/2010/main" val="752501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363272" cy="4738531"/>
          </a:xfrm>
        </p:spPr>
        <p:txBody>
          <a:bodyPr>
            <a:normAutofit/>
          </a:bodyPr>
          <a:lstStyle/>
          <a:p>
            <a:pPr marL="109728" indent="0">
              <a:buNone/>
            </a:pPr>
            <a:r>
              <a:rPr lang="en-US" dirty="0" smtClean="0"/>
              <a:t>This shows how the ‘net profit’ is calculated to determine the final profit of the business after all expenses have been deducted.</a:t>
            </a:r>
          </a:p>
          <a:p>
            <a:pPr marL="109728" indent="0">
              <a:buNone/>
            </a:pPr>
            <a:endParaRPr lang="en-US" dirty="0"/>
          </a:p>
          <a:p>
            <a:pPr marL="109728" indent="0" algn="ctr">
              <a:buNone/>
            </a:pPr>
            <a:r>
              <a:rPr lang="en-US" b="1" dirty="0" smtClean="0">
                <a:solidFill>
                  <a:srgbClr val="00B0F0"/>
                </a:solidFill>
              </a:rPr>
              <a:t>Net Profit = Gross Profit – Expenses/Overheads</a:t>
            </a:r>
          </a:p>
          <a:p>
            <a:pPr marL="109728" indent="0">
              <a:buNone/>
            </a:pPr>
            <a:endParaRPr lang="en-US" dirty="0"/>
          </a:p>
          <a:p>
            <a:pPr marL="109728" indent="0">
              <a:buNone/>
            </a:pPr>
            <a:r>
              <a:rPr lang="en-US" dirty="0" smtClean="0"/>
              <a:t>Look at the example on page 112</a:t>
            </a:r>
          </a:p>
          <a:p>
            <a:endParaRPr lang="en-US" dirty="0"/>
          </a:p>
        </p:txBody>
      </p:sp>
      <p:sp>
        <p:nvSpPr>
          <p:cNvPr id="3" name="Title 2"/>
          <p:cNvSpPr>
            <a:spLocks noGrp="1"/>
          </p:cNvSpPr>
          <p:nvPr>
            <p:ph type="title"/>
          </p:nvPr>
        </p:nvSpPr>
        <p:spPr/>
        <p:txBody>
          <a:bodyPr>
            <a:normAutofit/>
          </a:bodyPr>
          <a:lstStyle/>
          <a:p>
            <a:r>
              <a:rPr lang="en-US" dirty="0" smtClean="0"/>
              <a:t>Profit and Loss Account</a:t>
            </a:r>
            <a:endParaRPr lang="en-US" dirty="0"/>
          </a:p>
        </p:txBody>
      </p:sp>
    </p:spTree>
    <p:extLst>
      <p:ext uri="{BB962C8B-B14F-4D97-AF65-F5344CB8AC3E}">
        <p14:creationId xmlns:p14="http://schemas.microsoft.com/office/powerpoint/2010/main" val="3511403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363272" cy="4738531"/>
          </a:xfrm>
        </p:spPr>
        <p:txBody>
          <a:bodyPr>
            <a:normAutofit fontScale="92500" lnSpcReduction="10000"/>
          </a:bodyPr>
          <a:lstStyle/>
          <a:p>
            <a:pPr marL="109728" indent="0">
              <a:buNone/>
            </a:pPr>
            <a:r>
              <a:rPr lang="en-US" dirty="0" smtClean="0"/>
              <a:t>This final part of the Trading Profit and Loss Account shows what the company has done with the profits it made during the time period.</a:t>
            </a:r>
          </a:p>
          <a:p>
            <a:pPr marL="109728" indent="0">
              <a:buNone/>
            </a:pPr>
            <a:endParaRPr lang="en-US" dirty="0"/>
          </a:p>
          <a:p>
            <a:pPr marL="109728" indent="0">
              <a:buNone/>
            </a:pPr>
            <a:r>
              <a:rPr lang="en-US" dirty="0" smtClean="0"/>
              <a:t>Profits can be…</a:t>
            </a:r>
          </a:p>
          <a:p>
            <a:pPr marL="624078" indent="-514350">
              <a:buFont typeface="+mj-lt"/>
              <a:buAutoNum type="arabicPeriod"/>
            </a:pPr>
            <a:r>
              <a:rPr lang="en-US" dirty="0" smtClean="0"/>
              <a:t>Distributed to shareholders in the form of dividends</a:t>
            </a:r>
          </a:p>
          <a:p>
            <a:pPr marL="624078" indent="-514350">
              <a:buFont typeface="+mj-lt"/>
              <a:buAutoNum type="arabicPeriod"/>
            </a:pPr>
            <a:r>
              <a:rPr lang="en-US" dirty="0" smtClean="0"/>
              <a:t>Retained for future use</a:t>
            </a:r>
          </a:p>
          <a:p>
            <a:pPr marL="109728" indent="0">
              <a:buNone/>
            </a:pPr>
            <a:endParaRPr lang="en-US" dirty="0"/>
          </a:p>
          <a:p>
            <a:pPr marL="109728" indent="0">
              <a:buNone/>
            </a:pPr>
            <a:r>
              <a:rPr lang="en-US" dirty="0" smtClean="0"/>
              <a:t>Look at the example on page 113</a:t>
            </a:r>
            <a:endParaRPr lang="en-US" dirty="0"/>
          </a:p>
        </p:txBody>
      </p:sp>
      <p:sp>
        <p:nvSpPr>
          <p:cNvPr id="3" name="Title 2"/>
          <p:cNvSpPr>
            <a:spLocks noGrp="1"/>
          </p:cNvSpPr>
          <p:nvPr>
            <p:ph type="title"/>
          </p:nvPr>
        </p:nvSpPr>
        <p:spPr/>
        <p:txBody>
          <a:bodyPr>
            <a:normAutofit/>
          </a:bodyPr>
          <a:lstStyle/>
          <a:p>
            <a:r>
              <a:rPr lang="en-US" dirty="0" smtClean="0"/>
              <a:t>Appropriation Account</a:t>
            </a:r>
            <a:endParaRPr lang="en-US" dirty="0"/>
          </a:p>
        </p:txBody>
      </p:sp>
    </p:spTree>
    <p:extLst>
      <p:ext uri="{BB962C8B-B14F-4D97-AF65-F5344CB8AC3E}">
        <p14:creationId xmlns:p14="http://schemas.microsoft.com/office/powerpoint/2010/main" val="942580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smtClean="0"/>
              <a:t>Complete the following activities…</a:t>
            </a:r>
          </a:p>
          <a:p>
            <a:pPr marL="109728" indent="0">
              <a:buNone/>
            </a:pPr>
            <a:endParaRPr lang="en-US" dirty="0"/>
          </a:p>
          <a:p>
            <a:pPr marL="624078" indent="-514350">
              <a:buFont typeface="+mj-lt"/>
              <a:buAutoNum type="arabicPeriod"/>
            </a:pPr>
            <a:r>
              <a:rPr lang="en-US" dirty="0" smtClean="0"/>
              <a:t>Worksheet 3.1 (Introduction to profit and loss)</a:t>
            </a:r>
          </a:p>
          <a:p>
            <a:pPr marL="624078" indent="-514350">
              <a:buFont typeface="+mj-lt"/>
              <a:buAutoNum type="arabicPeriod"/>
            </a:pPr>
            <a:r>
              <a:rPr lang="en-US" dirty="0" smtClean="0"/>
              <a:t>Worksheet 3.2 (</a:t>
            </a:r>
            <a:r>
              <a:rPr lang="en-US" dirty="0" err="1" smtClean="0"/>
              <a:t>Makeum</a:t>
            </a:r>
            <a:r>
              <a:rPr lang="en-US" dirty="0" smtClean="0"/>
              <a:t> and </a:t>
            </a:r>
            <a:r>
              <a:rPr lang="en-US" dirty="0" err="1" smtClean="0"/>
              <a:t>Useum</a:t>
            </a:r>
            <a:r>
              <a:rPr lang="en-US" dirty="0" smtClean="0"/>
              <a:t> Ltd.)</a:t>
            </a:r>
            <a:endParaRPr lang="en-US" dirty="0"/>
          </a:p>
        </p:txBody>
      </p:sp>
      <p:sp>
        <p:nvSpPr>
          <p:cNvPr id="3" name="Title 2"/>
          <p:cNvSpPr>
            <a:spLocks noGrp="1"/>
          </p:cNvSpPr>
          <p:nvPr>
            <p:ph type="title"/>
          </p:nvPr>
        </p:nvSpPr>
        <p:spPr/>
        <p:txBody>
          <a:bodyPr>
            <a:normAutofit fontScale="90000"/>
          </a:bodyPr>
          <a:lstStyle/>
          <a:p>
            <a:r>
              <a:rPr lang="en-US" dirty="0" smtClean="0"/>
              <a:t>Trading, Profit and Loss Account</a:t>
            </a:r>
            <a:endParaRPr lang="en-US"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446400" y="4321800"/>
              <a:ext cx="6804720" cy="1268640"/>
            </p14:xfrm>
          </p:contentPart>
        </mc:Choice>
        <mc:Fallback xmlns="">
          <p:pic>
            <p:nvPicPr>
              <p:cNvPr id="4" name="Ink 3"/>
              <p:cNvPicPr/>
              <p:nvPr/>
            </p:nvPicPr>
            <p:blipFill>
              <a:blip r:embed="rId4"/>
              <a:stretch>
                <a:fillRect/>
              </a:stretch>
            </p:blipFill>
            <p:spPr>
              <a:xfrm>
                <a:off x="437040" y="4312440"/>
                <a:ext cx="6823440" cy="1287360"/>
              </a:xfrm>
              <a:prstGeom prst="rect">
                <a:avLst/>
              </a:prstGeom>
            </p:spPr>
          </p:pic>
        </mc:Fallback>
      </mc:AlternateContent>
    </p:spTree>
    <p:extLst>
      <p:ext uri="{BB962C8B-B14F-4D97-AF65-F5344CB8AC3E}">
        <p14:creationId xmlns:p14="http://schemas.microsoft.com/office/powerpoint/2010/main" val="1701188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Unit 6 – Business Finance and Accounting</a:t>
            </a:r>
            <a:endParaRPr lang="en-GB" dirty="0"/>
          </a:p>
        </p:txBody>
      </p:sp>
      <p:sp>
        <p:nvSpPr>
          <p:cNvPr id="3" name="Subtitle 2"/>
          <p:cNvSpPr>
            <a:spLocks noGrp="1"/>
          </p:cNvSpPr>
          <p:nvPr>
            <p:ph type="subTitle" idx="1"/>
          </p:nvPr>
        </p:nvSpPr>
        <p:spPr/>
        <p:txBody>
          <a:bodyPr/>
          <a:lstStyle/>
          <a:p>
            <a:r>
              <a:rPr lang="en-GB" dirty="0" smtClean="0"/>
              <a:t>Balance Sheet</a:t>
            </a:r>
            <a:endParaRPr lang="en-GB" dirty="0"/>
          </a:p>
        </p:txBody>
      </p:sp>
    </p:spTree>
    <p:extLst>
      <p:ext uri="{BB962C8B-B14F-4D97-AF65-F5344CB8AC3E}">
        <p14:creationId xmlns:p14="http://schemas.microsoft.com/office/powerpoint/2010/main" val="1904219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dirty="0" smtClean="0"/>
              <a:t>This account shows how much a business is worth at a particular point in time.</a:t>
            </a:r>
          </a:p>
          <a:p>
            <a:pPr marL="109728" indent="0">
              <a:buNone/>
            </a:pPr>
            <a:endParaRPr lang="en-US" dirty="0" smtClean="0"/>
          </a:p>
          <a:p>
            <a:pPr marL="109728" indent="0">
              <a:buNone/>
            </a:pPr>
            <a:r>
              <a:rPr lang="en-US" dirty="0" smtClean="0"/>
              <a:t>‘Worth’ is worked out by calculating the value of the assets and liabilities of a business…</a:t>
            </a:r>
          </a:p>
          <a:p>
            <a:pPr marL="109728" indent="0">
              <a:buNone/>
            </a:pPr>
            <a:endParaRPr lang="en-US" dirty="0"/>
          </a:p>
          <a:p>
            <a:pPr>
              <a:buFont typeface="Arial" panose="020B0604020202020204" pitchFamily="34" charset="0"/>
              <a:buChar char="•"/>
            </a:pPr>
            <a:r>
              <a:rPr lang="en-US" b="1" i="1" dirty="0">
                <a:solidFill>
                  <a:srgbClr val="FF0000"/>
                </a:solidFill>
              </a:rPr>
              <a:t>Liabilities</a:t>
            </a:r>
            <a:r>
              <a:rPr lang="en-US" dirty="0">
                <a:solidFill>
                  <a:srgbClr val="FF0000"/>
                </a:solidFill>
              </a:rPr>
              <a:t> </a:t>
            </a:r>
            <a:r>
              <a:rPr lang="en-US" dirty="0"/>
              <a:t>– the </a:t>
            </a:r>
            <a:r>
              <a:rPr lang="en-US" dirty="0" smtClean="0"/>
              <a:t>money that has been borrowed or invested by a business to buy assets.</a:t>
            </a:r>
          </a:p>
          <a:p>
            <a:pPr>
              <a:buFont typeface="Arial" panose="020B0604020202020204" pitchFamily="34" charset="0"/>
              <a:buChar char="•"/>
            </a:pPr>
            <a:r>
              <a:rPr lang="en-US" b="1" i="1" dirty="0" smtClean="0">
                <a:solidFill>
                  <a:srgbClr val="00B050"/>
                </a:solidFill>
              </a:rPr>
              <a:t>Assets</a:t>
            </a:r>
            <a:r>
              <a:rPr lang="en-US" dirty="0" smtClean="0">
                <a:solidFill>
                  <a:srgbClr val="00B050"/>
                </a:solidFill>
              </a:rPr>
              <a:t> </a:t>
            </a:r>
            <a:r>
              <a:rPr lang="en-US" dirty="0" smtClean="0"/>
              <a:t>– the items that the money raised has been spent on</a:t>
            </a:r>
          </a:p>
        </p:txBody>
      </p:sp>
      <p:sp>
        <p:nvSpPr>
          <p:cNvPr id="3" name="Title 2"/>
          <p:cNvSpPr>
            <a:spLocks noGrp="1"/>
          </p:cNvSpPr>
          <p:nvPr>
            <p:ph type="title"/>
          </p:nvPr>
        </p:nvSpPr>
        <p:spPr/>
        <p:txBody>
          <a:bodyPr/>
          <a:lstStyle/>
          <a:p>
            <a:r>
              <a:rPr lang="en-US" dirty="0" smtClean="0"/>
              <a:t>Balance Sheets</a:t>
            </a:r>
            <a:endParaRPr lang="en-US" dirty="0"/>
          </a:p>
        </p:txBody>
      </p:sp>
    </p:spTree>
    <p:extLst>
      <p:ext uri="{BB962C8B-B14F-4D97-AF65-F5344CB8AC3E}">
        <p14:creationId xmlns:p14="http://schemas.microsoft.com/office/powerpoint/2010/main" val="1462976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Assets can either be: </a:t>
            </a:r>
          </a:p>
          <a:p>
            <a:r>
              <a:rPr lang="en-US" dirty="0" smtClean="0"/>
              <a:t>‘fixed’ (long term, that are likely to be kept in the business for more than 1 year) or </a:t>
            </a:r>
          </a:p>
          <a:p>
            <a:r>
              <a:rPr lang="en-US" dirty="0" smtClean="0"/>
              <a:t>‘current’ (short term, that are likely to be held by the business for 1 year or less)</a:t>
            </a:r>
            <a:endParaRPr lang="en-US" dirty="0"/>
          </a:p>
        </p:txBody>
      </p:sp>
      <p:sp>
        <p:nvSpPr>
          <p:cNvPr id="3" name="Title 2"/>
          <p:cNvSpPr>
            <a:spLocks noGrp="1"/>
          </p:cNvSpPr>
          <p:nvPr>
            <p:ph type="title"/>
          </p:nvPr>
        </p:nvSpPr>
        <p:spPr/>
        <p:txBody>
          <a:bodyPr/>
          <a:lstStyle/>
          <a:p>
            <a:r>
              <a:rPr lang="en-US" dirty="0" smtClean="0"/>
              <a:t>Assets</a:t>
            </a:r>
            <a:endParaRPr lang="en-US" dirty="0"/>
          </a:p>
        </p:txBody>
      </p:sp>
    </p:spTree>
    <p:extLst>
      <p:ext uri="{BB962C8B-B14F-4D97-AF65-F5344CB8AC3E}">
        <p14:creationId xmlns:p14="http://schemas.microsoft.com/office/powerpoint/2010/main" val="3877491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24479223"/>
              </p:ext>
            </p:extLst>
          </p:nvPr>
        </p:nvGraphicFramePr>
        <p:xfrm>
          <a:off x="457200" y="1481138"/>
          <a:ext cx="8229600" cy="51257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FIXED ASSETS</a:t>
                      </a:r>
                      <a:endParaRPr lang="en-US" dirty="0"/>
                    </a:p>
                  </a:txBody>
                  <a:tcPr/>
                </a:tc>
                <a:tc>
                  <a:txBody>
                    <a:bodyPr/>
                    <a:lstStyle/>
                    <a:p>
                      <a:pPr algn="ctr"/>
                      <a:r>
                        <a:rPr lang="en-US" dirty="0" smtClean="0"/>
                        <a:t>CURRENT ASSETS</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a:p>
                  </a:txBody>
                  <a:tcPr/>
                </a:tc>
              </a:tr>
            </a:tbl>
          </a:graphicData>
        </a:graphic>
      </p:graphicFrame>
      <p:sp>
        <p:nvSpPr>
          <p:cNvPr id="3" name="Title 2"/>
          <p:cNvSpPr>
            <a:spLocks noGrp="1"/>
          </p:cNvSpPr>
          <p:nvPr>
            <p:ph type="title"/>
          </p:nvPr>
        </p:nvSpPr>
        <p:spPr/>
        <p:txBody>
          <a:bodyPr/>
          <a:lstStyle/>
          <a:p>
            <a:r>
              <a:rPr lang="en-US" dirty="0" smtClean="0"/>
              <a:t>Examples?</a:t>
            </a:r>
            <a:endParaRPr lang="en-US" dirty="0"/>
          </a:p>
        </p:txBody>
      </p:sp>
    </p:spTree>
    <p:extLst>
      <p:ext uri="{BB962C8B-B14F-4D97-AF65-F5344CB8AC3E}">
        <p14:creationId xmlns:p14="http://schemas.microsoft.com/office/powerpoint/2010/main" val="2657551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Explain the meaning of accounts, and understand why businesses need to keep them</a:t>
            </a:r>
          </a:p>
          <a:p>
            <a:endParaRPr lang="en-US" sz="2800" dirty="0"/>
          </a:p>
          <a:p>
            <a:r>
              <a:rPr lang="en-US" sz="2800" dirty="0" smtClean="0"/>
              <a:t>Explain the interests of various users of business accounts</a:t>
            </a:r>
            <a:endParaRPr lang="en-US" sz="2800" dirty="0"/>
          </a:p>
          <a:p>
            <a:pPr marL="109728" indent="0">
              <a:buNone/>
            </a:pPr>
            <a:endParaRPr lang="en-US" sz="2800" dirty="0"/>
          </a:p>
        </p:txBody>
      </p:sp>
      <p:sp>
        <p:nvSpPr>
          <p:cNvPr id="3" name="Title 2"/>
          <p:cNvSpPr>
            <a:spLocks noGrp="1"/>
          </p:cNvSpPr>
          <p:nvPr>
            <p:ph type="title"/>
          </p:nvPr>
        </p:nvSpPr>
        <p:spPr/>
        <p:txBody>
          <a:bodyPr/>
          <a:lstStyle/>
          <a:p>
            <a:r>
              <a:rPr lang="en-US" dirty="0" smtClean="0"/>
              <a:t>Aims</a:t>
            </a:r>
            <a:endParaRPr lang="en-US" dirty="0"/>
          </a:p>
        </p:txBody>
      </p:sp>
    </p:spTree>
    <p:extLst>
      <p:ext uri="{BB962C8B-B14F-4D97-AF65-F5344CB8AC3E}">
        <p14:creationId xmlns:p14="http://schemas.microsoft.com/office/powerpoint/2010/main" val="2309798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Assets in the Balance Sheet</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9601"/>
            <a:ext cx="9144000" cy="227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473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Liabilities can either be…</a:t>
            </a:r>
          </a:p>
          <a:p>
            <a:r>
              <a:rPr lang="en-US" dirty="0" smtClean="0"/>
              <a:t>Current (money that the business owes back within 1 year)</a:t>
            </a:r>
          </a:p>
          <a:p>
            <a:r>
              <a:rPr lang="en-US" dirty="0" smtClean="0"/>
              <a:t>Non-current (money that a business owes back in 1 year or more)</a:t>
            </a:r>
            <a:endParaRPr lang="en-US" dirty="0"/>
          </a:p>
        </p:txBody>
      </p:sp>
      <p:sp>
        <p:nvSpPr>
          <p:cNvPr id="3" name="Title 2"/>
          <p:cNvSpPr>
            <a:spLocks noGrp="1"/>
          </p:cNvSpPr>
          <p:nvPr>
            <p:ph type="title"/>
          </p:nvPr>
        </p:nvSpPr>
        <p:spPr/>
        <p:txBody>
          <a:bodyPr/>
          <a:lstStyle/>
          <a:p>
            <a:r>
              <a:rPr lang="en-US" dirty="0" smtClean="0"/>
              <a:t>Liabilities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37564573"/>
              </p:ext>
            </p:extLst>
          </p:nvPr>
        </p:nvGraphicFramePr>
        <p:xfrm>
          <a:off x="179512" y="4084528"/>
          <a:ext cx="8712968" cy="2656840"/>
        </p:xfrm>
        <a:graphic>
          <a:graphicData uri="http://schemas.openxmlformats.org/drawingml/2006/table">
            <a:tbl>
              <a:tblPr firstRow="1" bandRow="1">
                <a:tableStyleId>{5C22544A-7EE6-4342-B048-85BDC9FD1C3A}</a:tableStyleId>
              </a:tblPr>
              <a:tblGrid>
                <a:gridCol w="4356484"/>
                <a:gridCol w="4356484"/>
              </a:tblGrid>
              <a:tr h="370840">
                <a:tc>
                  <a:txBody>
                    <a:bodyPr/>
                    <a:lstStyle/>
                    <a:p>
                      <a:r>
                        <a:rPr lang="en-US" dirty="0" smtClean="0"/>
                        <a:t>Current Liabilities</a:t>
                      </a:r>
                      <a:endParaRPr lang="en-US" dirty="0"/>
                    </a:p>
                  </a:txBody>
                  <a:tcPr/>
                </a:tc>
                <a:tc>
                  <a:txBody>
                    <a:bodyPr/>
                    <a:lstStyle/>
                    <a:p>
                      <a:r>
                        <a:rPr lang="en-US" dirty="0" smtClean="0"/>
                        <a:t>Non-Current Liabilities</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r>
            </a:tbl>
          </a:graphicData>
        </a:graphic>
      </p:graphicFrame>
      <p:sp>
        <p:nvSpPr>
          <p:cNvPr id="12" name="Rectangle 11"/>
          <p:cNvSpPr/>
          <p:nvPr/>
        </p:nvSpPr>
        <p:spPr>
          <a:xfrm>
            <a:off x="4775917" y="4581128"/>
            <a:ext cx="40324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alibri" panose="020F0502020204030204" pitchFamily="34" charset="0"/>
              </a:rPr>
              <a:t>Bank loan</a:t>
            </a:r>
            <a:endParaRPr lang="en-US" b="1" dirty="0">
              <a:latin typeface="Calibri" panose="020F0502020204030204" pitchFamily="34" charset="0"/>
            </a:endParaRPr>
          </a:p>
        </p:txBody>
      </p:sp>
      <p:sp>
        <p:nvSpPr>
          <p:cNvPr id="13" name="Rectangle 12"/>
          <p:cNvSpPr/>
          <p:nvPr/>
        </p:nvSpPr>
        <p:spPr>
          <a:xfrm>
            <a:off x="4792928" y="5085184"/>
            <a:ext cx="40324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alibri" panose="020F0502020204030204" pitchFamily="34" charset="0"/>
              </a:rPr>
              <a:t>Share capital</a:t>
            </a:r>
            <a:endParaRPr lang="en-US" b="1" dirty="0">
              <a:latin typeface="Calibri" panose="020F0502020204030204" pitchFamily="34" charset="0"/>
            </a:endParaRPr>
          </a:p>
        </p:txBody>
      </p:sp>
      <p:sp>
        <p:nvSpPr>
          <p:cNvPr id="14" name="Rectangle 13"/>
          <p:cNvSpPr/>
          <p:nvPr/>
        </p:nvSpPr>
        <p:spPr>
          <a:xfrm>
            <a:off x="395536" y="5085184"/>
            <a:ext cx="40324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alibri" panose="020F0502020204030204" pitchFamily="34" charset="0"/>
              </a:rPr>
              <a:t>Creditors</a:t>
            </a:r>
            <a:endParaRPr lang="en-US" b="1" dirty="0">
              <a:latin typeface="Calibri" panose="020F0502020204030204" pitchFamily="34" charset="0"/>
            </a:endParaRPr>
          </a:p>
        </p:txBody>
      </p:sp>
      <p:sp>
        <p:nvSpPr>
          <p:cNvPr id="15" name="Rectangle 14"/>
          <p:cNvSpPr/>
          <p:nvPr/>
        </p:nvSpPr>
        <p:spPr>
          <a:xfrm>
            <a:off x="395536" y="5589240"/>
            <a:ext cx="40324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alibri" panose="020F0502020204030204" pitchFamily="34" charset="0"/>
              </a:rPr>
              <a:t>Interest on borrowed finance</a:t>
            </a:r>
            <a:endParaRPr lang="en-US" b="1" dirty="0">
              <a:latin typeface="Calibri" panose="020F0502020204030204" pitchFamily="34" charset="0"/>
            </a:endParaRPr>
          </a:p>
        </p:txBody>
      </p:sp>
      <p:sp>
        <p:nvSpPr>
          <p:cNvPr id="16" name="Rectangle 15"/>
          <p:cNvSpPr/>
          <p:nvPr/>
        </p:nvSpPr>
        <p:spPr>
          <a:xfrm>
            <a:off x="395536" y="4581128"/>
            <a:ext cx="40324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alibri" panose="020F0502020204030204" pitchFamily="34" charset="0"/>
              </a:rPr>
              <a:t>Bank overdraft</a:t>
            </a:r>
            <a:endParaRPr lang="en-US" b="1" dirty="0">
              <a:latin typeface="Calibri" panose="020F0502020204030204" pitchFamily="34" charset="0"/>
            </a:endParaRPr>
          </a:p>
        </p:txBody>
      </p:sp>
    </p:spTree>
    <p:extLst>
      <p:ext uri="{BB962C8B-B14F-4D97-AF65-F5344CB8AC3E}">
        <p14:creationId xmlns:p14="http://schemas.microsoft.com/office/powerpoint/2010/main" val="975085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Liabilities in the Balance Sheet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41525"/>
            <a:ext cx="9144000" cy="201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7931"/>
          <a:stretch/>
        </p:blipFill>
        <p:spPr bwMode="auto">
          <a:xfrm>
            <a:off x="35496" y="3429000"/>
            <a:ext cx="9108505" cy="2504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3975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Complete the balance sheet for </a:t>
            </a:r>
            <a:r>
              <a:rPr lang="en-US" dirty="0" err="1" smtClean="0"/>
              <a:t>Makeum</a:t>
            </a:r>
            <a:r>
              <a:rPr lang="en-US" dirty="0" smtClean="0"/>
              <a:t> and </a:t>
            </a:r>
            <a:r>
              <a:rPr lang="en-US" dirty="0" err="1" smtClean="0"/>
              <a:t>Useum</a:t>
            </a:r>
            <a:r>
              <a:rPr lang="en-US" dirty="0" smtClean="0"/>
              <a:t> Ltd using the information provided.</a:t>
            </a:r>
          </a:p>
          <a:p>
            <a:pPr marL="109728" indent="0">
              <a:buNone/>
            </a:pPr>
            <a:endParaRPr lang="en-US" dirty="0"/>
          </a:p>
          <a:p>
            <a:pPr marL="109728" indent="0">
              <a:buNone/>
            </a:pPr>
            <a:r>
              <a:rPr lang="en-US" dirty="0" smtClean="0"/>
              <a:t>Extension – write your thoughts/comments about the financial position of the business underneath.</a:t>
            </a:r>
            <a:endParaRPr lang="en-US" dirty="0"/>
          </a:p>
        </p:txBody>
      </p:sp>
      <p:sp>
        <p:nvSpPr>
          <p:cNvPr id="3" name="Title 2"/>
          <p:cNvSpPr>
            <a:spLocks noGrp="1"/>
          </p:cNvSpPr>
          <p:nvPr>
            <p:ph type="title"/>
          </p:nvPr>
        </p:nvSpPr>
        <p:spPr/>
        <p:txBody>
          <a:bodyPr/>
          <a:lstStyle/>
          <a:p>
            <a:r>
              <a:rPr lang="en-US" dirty="0" smtClean="0"/>
              <a:t>Task</a:t>
            </a:r>
            <a:endParaRPr lang="en-US" dirty="0"/>
          </a:p>
        </p:txBody>
      </p:sp>
    </p:spTree>
    <p:extLst>
      <p:ext uri="{BB962C8B-B14F-4D97-AF65-F5344CB8AC3E}">
        <p14:creationId xmlns:p14="http://schemas.microsoft.com/office/powerpoint/2010/main" val="885539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5807" name="Group 31"/>
          <p:cNvGrpSpPr>
            <a:grpSpLocks/>
          </p:cNvGrpSpPr>
          <p:nvPr/>
        </p:nvGrpSpPr>
        <p:grpSpPr bwMode="auto">
          <a:xfrm>
            <a:off x="293688" y="4403727"/>
            <a:ext cx="2209800" cy="1185863"/>
            <a:chOff x="185" y="2774"/>
            <a:chExt cx="1392" cy="747"/>
          </a:xfrm>
        </p:grpSpPr>
        <p:sp>
          <p:nvSpPr>
            <p:cNvPr id="75800" name="Rectangle 24"/>
            <p:cNvSpPr>
              <a:spLocks noChangeArrowheads="1"/>
            </p:cNvSpPr>
            <p:nvPr/>
          </p:nvSpPr>
          <p:spPr bwMode="auto">
            <a:xfrm>
              <a:off x="249" y="2795"/>
              <a:ext cx="1270" cy="7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75784" name="Text Box 8"/>
            <p:cNvSpPr txBox="1">
              <a:spLocks noChangeArrowheads="1"/>
            </p:cNvSpPr>
            <p:nvPr/>
          </p:nvSpPr>
          <p:spPr bwMode="auto">
            <a:xfrm>
              <a:off x="185" y="2774"/>
              <a:ext cx="139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0">
                  <a:solidFill>
                    <a:srgbClr val="000066"/>
                  </a:solidFill>
                  <a:latin typeface="Calibri" panose="020F0502020204030204" pitchFamily="34" charset="0"/>
                </a:rPr>
                <a:t>where money has been spent</a:t>
              </a:r>
            </a:p>
          </p:txBody>
        </p:sp>
      </p:grpSp>
      <p:grpSp>
        <p:nvGrpSpPr>
          <p:cNvPr id="75809" name="Group 33"/>
          <p:cNvGrpSpPr>
            <a:grpSpLocks/>
          </p:cNvGrpSpPr>
          <p:nvPr/>
        </p:nvGrpSpPr>
        <p:grpSpPr bwMode="auto">
          <a:xfrm>
            <a:off x="6729413" y="4429125"/>
            <a:ext cx="2286000" cy="1152525"/>
            <a:chOff x="4239" y="2790"/>
            <a:chExt cx="1440" cy="726"/>
          </a:xfrm>
        </p:grpSpPr>
        <p:sp>
          <p:nvSpPr>
            <p:cNvPr id="75802" name="Rectangle 26"/>
            <p:cNvSpPr>
              <a:spLocks noChangeArrowheads="1"/>
            </p:cNvSpPr>
            <p:nvPr/>
          </p:nvSpPr>
          <p:spPr bwMode="auto">
            <a:xfrm>
              <a:off x="4326" y="2790"/>
              <a:ext cx="1270" cy="726"/>
            </a:xfrm>
            <a:prstGeom prst="rect">
              <a:avLst/>
            </a:prstGeom>
            <a:solidFill>
              <a:srgbClr val="99CD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0">
                <a:latin typeface="Calibri" panose="020F0502020204030204" pitchFamily="34" charset="0"/>
              </a:endParaRPr>
            </a:p>
          </p:txBody>
        </p:sp>
        <p:sp>
          <p:nvSpPr>
            <p:cNvPr id="75785" name="Text Box 9"/>
            <p:cNvSpPr txBox="1">
              <a:spLocks noChangeArrowheads="1"/>
            </p:cNvSpPr>
            <p:nvPr/>
          </p:nvSpPr>
          <p:spPr bwMode="auto">
            <a:xfrm>
              <a:off x="4239" y="2894"/>
              <a:ext cx="1440"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0">
                  <a:solidFill>
                    <a:srgbClr val="000066"/>
                  </a:solidFill>
                  <a:latin typeface="Calibri" panose="020F0502020204030204" pitchFamily="34" charset="0"/>
                </a:rPr>
                <a:t>where money came from</a:t>
              </a:r>
            </a:p>
          </p:txBody>
        </p:sp>
      </p:grpSp>
      <p:sp>
        <p:nvSpPr>
          <p:cNvPr id="75790" name="Rectangle 14"/>
          <p:cNvSpPr>
            <a:spLocks noGrp="1" noChangeArrowheads="1"/>
          </p:cNvSpPr>
          <p:nvPr>
            <p:ph type="title"/>
          </p:nvPr>
        </p:nvSpPr>
        <p:spPr/>
        <p:txBody>
          <a:bodyPr>
            <a:normAutofit/>
          </a:bodyPr>
          <a:lstStyle/>
          <a:p>
            <a:r>
              <a:rPr lang="en-GB" altLang="en-US" dirty="0" smtClean="0"/>
              <a:t>Key </a:t>
            </a:r>
            <a:r>
              <a:rPr lang="en-GB" altLang="en-US" dirty="0"/>
              <a:t>principle of a balance sheet</a:t>
            </a:r>
          </a:p>
        </p:txBody>
      </p:sp>
      <p:grpSp>
        <p:nvGrpSpPr>
          <p:cNvPr id="75804" name="Group 28"/>
          <p:cNvGrpSpPr>
            <a:grpSpLocks/>
          </p:cNvGrpSpPr>
          <p:nvPr/>
        </p:nvGrpSpPr>
        <p:grpSpPr bwMode="auto">
          <a:xfrm>
            <a:off x="349250" y="2276475"/>
            <a:ext cx="2087563" cy="576263"/>
            <a:chOff x="220" y="1434"/>
            <a:chExt cx="1315" cy="363"/>
          </a:xfrm>
        </p:grpSpPr>
        <p:sp>
          <p:nvSpPr>
            <p:cNvPr id="75799" name="Rectangle 23"/>
            <p:cNvSpPr>
              <a:spLocks noChangeArrowheads="1"/>
            </p:cNvSpPr>
            <p:nvPr/>
          </p:nvSpPr>
          <p:spPr bwMode="auto">
            <a:xfrm>
              <a:off x="249" y="1434"/>
              <a:ext cx="1270" cy="3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75794" name="Text Box 18"/>
            <p:cNvSpPr txBox="1">
              <a:spLocks noChangeArrowheads="1"/>
            </p:cNvSpPr>
            <p:nvPr/>
          </p:nvSpPr>
          <p:spPr bwMode="auto">
            <a:xfrm>
              <a:off x="220" y="1464"/>
              <a:ext cx="13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0">
                  <a:solidFill>
                    <a:srgbClr val="000066"/>
                  </a:solidFill>
                  <a:latin typeface="Calibri" panose="020F0502020204030204" pitchFamily="34" charset="0"/>
                </a:rPr>
                <a:t>all assets</a:t>
              </a:r>
            </a:p>
          </p:txBody>
        </p:sp>
      </p:grpSp>
      <p:grpSp>
        <p:nvGrpSpPr>
          <p:cNvPr id="75806" name="Group 30"/>
          <p:cNvGrpSpPr>
            <a:grpSpLocks/>
          </p:cNvGrpSpPr>
          <p:nvPr/>
        </p:nvGrpSpPr>
        <p:grpSpPr bwMode="auto">
          <a:xfrm>
            <a:off x="6877050" y="2276475"/>
            <a:ext cx="2016125" cy="576263"/>
            <a:chOff x="4332" y="1434"/>
            <a:chExt cx="1270" cy="363"/>
          </a:xfrm>
        </p:grpSpPr>
        <p:sp>
          <p:nvSpPr>
            <p:cNvPr id="75801" name="Rectangle 25"/>
            <p:cNvSpPr>
              <a:spLocks noChangeArrowheads="1"/>
            </p:cNvSpPr>
            <p:nvPr/>
          </p:nvSpPr>
          <p:spPr bwMode="auto">
            <a:xfrm>
              <a:off x="4332" y="1434"/>
              <a:ext cx="1270" cy="363"/>
            </a:xfrm>
            <a:prstGeom prst="rect">
              <a:avLst/>
            </a:prstGeom>
            <a:solidFill>
              <a:srgbClr val="99CD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75795" name="Rectangle 19"/>
            <p:cNvSpPr>
              <a:spLocks noChangeArrowheads="1"/>
            </p:cNvSpPr>
            <p:nvPr/>
          </p:nvSpPr>
          <p:spPr bwMode="auto">
            <a:xfrm>
              <a:off x="4415" y="1472"/>
              <a:ext cx="104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GB" altLang="en-US" sz="2400" b="0">
                  <a:solidFill>
                    <a:srgbClr val="000066"/>
                  </a:solidFill>
                  <a:latin typeface="Calibri" panose="020F0502020204030204" pitchFamily="34" charset="0"/>
                </a:rPr>
                <a:t>all liabilities</a:t>
              </a:r>
            </a:p>
          </p:txBody>
        </p:sp>
      </p:grpSp>
      <p:grpSp>
        <p:nvGrpSpPr>
          <p:cNvPr id="75805" name="Group 29"/>
          <p:cNvGrpSpPr>
            <a:grpSpLocks/>
          </p:cNvGrpSpPr>
          <p:nvPr/>
        </p:nvGrpSpPr>
        <p:grpSpPr bwMode="auto">
          <a:xfrm>
            <a:off x="2762250" y="1557338"/>
            <a:ext cx="3609975" cy="2028825"/>
            <a:chOff x="1740" y="981"/>
            <a:chExt cx="2274" cy="1278"/>
          </a:xfrm>
        </p:grpSpPr>
        <p:pic>
          <p:nvPicPr>
            <p:cNvPr id="75793" name="Picture 17" descr="arro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 y="981"/>
              <a:ext cx="2274" cy="1278"/>
            </a:xfrm>
            <a:prstGeom prst="rect">
              <a:avLst/>
            </a:prstGeom>
            <a:noFill/>
            <a:extLst>
              <a:ext uri="{909E8E84-426E-40DD-AFC4-6F175D3DCCD1}">
                <a14:hiddenFill xmlns:a14="http://schemas.microsoft.com/office/drawing/2010/main">
                  <a:solidFill>
                    <a:srgbClr val="FFFFFF"/>
                  </a:solidFill>
                </a14:hiddenFill>
              </a:ext>
            </a:extLst>
          </p:spPr>
        </p:pic>
        <p:sp>
          <p:nvSpPr>
            <p:cNvPr id="75796" name="Text Box 20"/>
            <p:cNvSpPr txBox="1">
              <a:spLocks noChangeArrowheads="1"/>
            </p:cNvSpPr>
            <p:nvPr/>
          </p:nvSpPr>
          <p:spPr bwMode="auto">
            <a:xfrm>
              <a:off x="2200" y="1472"/>
              <a:ext cx="13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solidFill>
                    <a:srgbClr val="FF6600"/>
                  </a:solidFill>
                  <a:latin typeface="Calibri" panose="020F0502020204030204" pitchFamily="34" charset="0"/>
                </a:rPr>
                <a:t>must equal</a:t>
              </a:r>
            </a:p>
          </p:txBody>
        </p:sp>
      </p:grpSp>
      <p:grpSp>
        <p:nvGrpSpPr>
          <p:cNvPr id="75808" name="Group 32"/>
          <p:cNvGrpSpPr>
            <a:grpSpLocks/>
          </p:cNvGrpSpPr>
          <p:nvPr/>
        </p:nvGrpSpPr>
        <p:grpSpPr bwMode="auto">
          <a:xfrm>
            <a:off x="2762250" y="3992563"/>
            <a:ext cx="3609975" cy="2028825"/>
            <a:chOff x="1740" y="2515"/>
            <a:chExt cx="2274" cy="1278"/>
          </a:xfrm>
        </p:grpSpPr>
        <p:pic>
          <p:nvPicPr>
            <p:cNvPr id="75792" name="Picture 16" descr="arrow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0" y="2515"/>
              <a:ext cx="2274" cy="1278"/>
            </a:xfrm>
            <a:prstGeom prst="rect">
              <a:avLst/>
            </a:prstGeom>
            <a:noFill/>
            <a:extLst>
              <a:ext uri="{909E8E84-426E-40DD-AFC4-6F175D3DCCD1}">
                <a14:hiddenFill xmlns:a14="http://schemas.microsoft.com/office/drawing/2010/main">
                  <a:solidFill>
                    <a:srgbClr val="FFFFFF"/>
                  </a:solidFill>
                </a14:hiddenFill>
              </a:ext>
            </a:extLst>
          </p:spPr>
        </p:pic>
        <p:sp>
          <p:nvSpPr>
            <p:cNvPr id="75797" name="Text Box 21"/>
            <p:cNvSpPr txBox="1">
              <a:spLocks noChangeArrowheads="1"/>
            </p:cNvSpPr>
            <p:nvPr/>
          </p:nvSpPr>
          <p:spPr bwMode="auto">
            <a:xfrm>
              <a:off x="2200" y="3006"/>
              <a:ext cx="13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solidFill>
                    <a:srgbClr val="FF6600"/>
                  </a:solidFill>
                  <a:latin typeface="Calibri" panose="020F0502020204030204" pitchFamily="34" charset="0"/>
                </a:rPr>
                <a:t>must equal</a:t>
              </a:r>
            </a:p>
          </p:txBody>
        </p:sp>
      </p:grpSp>
      <p:sp>
        <p:nvSpPr>
          <p:cNvPr id="75803" name="Text Box 27"/>
          <p:cNvSpPr txBox="1">
            <a:spLocks noChangeArrowheads="1"/>
          </p:cNvSpPr>
          <p:nvPr/>
        </p:nvSpPr>
        <p:spPr bwMode="auto">
          <a:xfrm>
            <a:off x="395288" y="3546475"/>
            <a:ext cx="3275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0">
                <a:solidFill>
                  <a:srgbClr val="000066"/>
                </a:solidFill>
                <a:latin typeface="Calibri" panose="020F0502020204030204" pitchFamily="34" charset="0"/>
              </a:rPr>
              <a:t>Which means that:</a:t>
            </a:r>
          </a:p>
        </p:txBody>
      </p:sp>
      <p:pic>
        <p:nvPicPr>
          <p:cNvPr id="75810" name="Picture 34" descr="next_btn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096000"/>
            <a:ext cx="62865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4656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5804"/>
                                        </p:tgtEl>
                                        <p:attrNameLst>
                                          <p:attrName>style.visibility</p:attrName>
                                        </p:attrNameLst>
                                      </p:cBhvr>
                                      <p:to>
                                        <p:strVal val="visible"/>
                                      </p:to>
                                    </p:set>
                                    <p:animEffect transition="in" filter="fade">
                                      <p:cBhvr>
                                        <p:cTn id="7" dur="500"/>
                                        <p:tgtEl>
                                          <p:spTgt spid="7580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5805"/>
                                        </p:tgtEl>
                                        <p:attrNameLst>
                                          <p:attrName>style.visibility</p:attrName>
                                        </p:attrNameLst>
                                      </p:cBhvr>
                                      <p:to>
                                        <p:strVal val="visible"/>
                                      </p:to>
                                    </p:set>
                                    <p:animEffect transition="in" filter="wipe(left)">
                                      <p:cBhvr>
                                        <p:cTn id="11" dur="500"/>
                                        <p:tgtEl>
                                          <p:spTgt spid="75805"/>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75806"/>
                                        </p:tgtEl>
                                        <p:attrNameLst>
                                          <p:attrName>style.visibility</p:attrName>
                                        </p:attrNameLst>
                                      </p:cBhvr>
                                      <p:to>
                                        <p:strVal val="visible"/>
                                      </p:to>
                                    </p:set>
                                    <p:animEffect transition="in" filter="fade">
                                      <p:cBhvr>
                                        <p:cTn id="15" dur="500"/>
                                        <p:tgtEl>
                                          <p:spTgt spid="7580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5803"/>
                                        </p:tgtEl>
                                        <p:attrNameLst>
                                          <p:attrName>style.visibility</p:attrName>
                                        </p:attrNameLst>
                                      </p:cBhvr>
                                      <p:to>
                                        <p:strVal val="visible"/>
                                      </p:to>
                                    </p:set>
                                    <p:animEffect transition="in" filter="dissolve">
                                      <p:cBhvr>
                                        <p:cTn id="20" dur="500"/>
                                        <p:tgtEl>
                                          <p:spTgt spid="7580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75807"/>
                                        </p:tgtEl>
                                        <p:attrNameLst>
                                          <p:attrName>style.visibility</p:attrName>
                                        </p:attrNameLst>
                                      </p:cBhvr>
                                      <p:to>
                                        <p:strVal val="visible"/>
                                      </p:to>
                                    </p:set>
                                    <p:animEffect transition="in" filter="fade">
                                      <p:cBhvr>
                                        <p:cTn id="25" dur="500"/>
                                        <p:tgtEl>
                                          <p:spTgt spid="75807"/>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75808"/>
                                        </p:tgtEl>
                                        <p:attrNameLst>
                                          <p:attrName>style.visibility</p:attrName>
                                        </p:attrNameLst>
                                      </p:cBhvr>
                                      <p:to>
                                        <p:strVal val="visible"/>
                                      </p:to>
                                    </p:set>
                                    <p:animEffect transition="in" filter="wipe(left)">
                                      <p:cBhvr>
                                        <p:cTn id="29" dur="500"/>
                                        <p:tgtEl>
                                          <p:spTgt spid="75808"/>
                                        </p:tgtEl>
                                      </p:cBhvr>
                                    </p:animEffect>
                                  </p:childTnLst>
                                </p:cTn>
                              </p:par>
                            </p:childTnLst>
                          </p:cTn>
                        </p:par>
                        <p:par>
                          <p:cTn id="30" fill="hold" nodeType="afterGroup">
                            <p:stCondLst>
                              <p:cond delay="1000"/>
                            </p:stCondLst>
                            <p:childTnLst>
                              <p:par>
                                <p:cTn id="31" presetID="10" presetClass="entr" presetSubtype="0" fill="hold" nodeType="afterEffect">
                                  <p:stCondLst>
                                    <p:cond delay="0"/>
                                  </p:stCondLst>
                                  <p:childTnLst>
                                    <p:set>
                                      <p:cBhvr>
                                        <p:cTn id="32" dur="1" fill="hold">
                                          <p:stCondLst>
                                            <p:cond delay="0"/>
                                          </p:stCondLst>
                                        </p:cTn>
                                        <p:tgtEl>
                                          <p:spTgt spid="75809"/>
                                        </p:tgtEl>
                                        <p:attrNameLst>
                                          <p:attrName>style.visibility</p:attrName>
                                        </p:attrNameLst>
                                      </p:cBhvr>
                                      <p:to>
                                        <p:strVal val="visible"/>
                                      </p:to>
                                    </p:set>
                                    <p:animEffect transition="in" filter="fade">
                                      <p:cBhvr>
                                        <p:cTn id="33" dur="500"/>
                                        <p:tgtEl>
                                          <p:spTgt spid="75809"/>
                                        </p:tgtEl>
                                      </p:cBhvr>
                                    </p:animEffect>
                                  </p:childTnLst>
                                </p:cTn>
                              </p:par>
                              <p:par>
                                <p:cTn id="34" presetID="1" presetClass="entr" presetSubtype="0" fill="hold" nodeType="withEffect">
                                  <p:stCondLst>
                                    <p:cond delay="0"/>
                                  </p:stCondLst>
                                  <p:childTnLst>
                                    <p:set>
                                      <p:cBhvr>
                                        <p:cTn id="35" dur="1" fill="hold">
                                          <p:stCondLst>
                                            <p:cond delay="0"/>
                                          </p:stCondLst>
                                        </p:cTn>
                                        <p:tgtEl>
                                          <p:spTgt spid="758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2800" dirty="0" smtClean="0">
                <a:solidFill>
                  <a:srgbClr val="FF0000"/>
                </a:solidFill>
              </a:rPr>
              <a:t>Accounts </a:t>
            </a:r>
            <a:r>
              <a:rPr lang="en-US" sz="2800" dirty="0" smtClean="0"/>
              <a:t>are the financial records of a firm’s transactions. FINAL accounts are prepared at the end of a financial year and give details of the financial performance of the business.</a:t>
            </a:r>
          </a:p>
          <a:p>
            <a:pPr marL="109728" indent="0">
              <a:buNone/>
            </a:pPr>
            <a:endParaRPr lang="en-US" sz="2800" dirty="0"/>
          </a:p>
          <a:p>
            <a:pPr marL="109728" indent="0">
              <a:buNone/>
            </a:pPr>
            <a:r>
              <a:rPr lang="en-US" sz="2800" dirty="0" smtClean="0"/>
              <a:t>To create these accounts, accountants need to record business transactions and activities using a number of financial documents…</a:t>
            </a:r>
            <a:endParaRPr lang="en-US" dirty="0"/>
          </a:p>
        </p:txBody>
      </p:sp>
      <p:sp>
        <p:nvSpPr>
          <p:cNvPr id="3" name="Title 2"/>
          <p:cNvSpPr>
            <a:spLocks noGrp="1"/>
          </p:cNvSpPr>
          <p:nvPr>
            <p:ph type="title"/>
          </p:nvPr>
        </p:nvSpPr>
        <p:spPr/>
        <p:txBody>
          <a:bodyPr/>
          <a:lstStyle/>
          <a:p>
            <a:r>
              <a:rPr lang="en-US" dirty="0" smtClean="0"/>
              <a:t>Accounts</a:t>
            </a:r>
            <a:endParaRPr lang="en-US" dirty="0"/>
          </a:p>
        </p:txBody>
      </p:sp>
    </p:spTree>
    <p:extLst>
      <p:ext uri="{BB962C8B-B14F-4D97-AF65-F5344CB8AC3E}">
        <p14:creationId xmlns:p14="http://schemas.microsoft.com/office/powerpoint/2010/main" val="3182466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Read the information in the case study on pages 106-8 and match the correct description to the terms in the table on your worksheet</a:t>
            </a:r>
            <a:endParaRPr lang="en-US" dirty="0"/>
          </a:p>
        </p:txBody>
      </p:sp>
      <p:sp>
        <p:nvSpPr>
          <p:cNvPr id="3" name="Title 2"/>
          <p:cNvSpPr>
            <a:spLocks noGrp="1"/>
          </p:cNvSpPr>
          <p:nvPr>
            <p:ph type="title"/>
          </p:nvPr>
        </p:nvSpPr>
        <p:spPr/>
        <p:txBody>
          <a:bodyPr/>
          <a:lstStyle/>
          <a:p>
            <a:r>
              <a:rPr lang="en-US" dirty="0" smtClean="0"/>
              <a:t>Financial documents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861048"/>
            <a:ext cx="7795802" cy="1615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318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2800" dirty="0" smtClean="0"/>
              <a:t>Businesses can take payment for goods and services in several ways – a range of accepted/supported methods ensures customer satisfaction.</a:t>
            </a:r>
            <a:endParaRPr lang="en-US" sz="2800" dirty="0"/>
          </a:p>
        </p:txBody>
      </p:sp>
      <p:sp>
        <p:nvSpPr>
          <p:cNvPr id="3" name="Title 2"/>
          <p:cNvSpPr>
            <a:spLocks noGrp="1"/>
          </p:cNvSpPr>
          <p:nvPr>
            <p:ph type="title"/>
          </p:nvPr>
        </p:nvSpPr>
        <p:spPr/>
        <p:txBody>
          <a:bodyPr/>
          <a:lstStyle/>
          <a:p>
            <a:r>
              <a:rPr lang="en-US" dirty="0" smtClean="0"/>
              <a:t>Payment methods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56992"/>
            <a:ext cx="8475561" cy="117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308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188" y="1711349"/>
            <a:ext cx="8229600" cy="4525963"/>
          </a:xfrm>
        </p:spPr>
        <p:txBody>
          <a:bodyPr>
            <a:normAutofit fontScale="92500"/>
          </a:bodyPr>
          <a:lstStyle/>
          <a:p>
            <a:pPr marL="624078" indent="-514350">
              <a:buFont typeface="+mj-lt"/>
              <a:buAutoNum type="arabicPeriod"/>
            </a:pPr>
            <a:r>
              <a:rPr lang="en-US" dirty="0" smtClean="0"/>
              <a:t>Read page 109 and answer revision question 1</a:t>
            </a:r>
          </a:p>
          <a:p>
            <a:pPr marL="624078" indent="-514350">
              <a:buFont typeface="+mj-lt"/>
              <a:buAutoNum type="arabicPeriod"/>
            </a:pPr>
            <a:r>
              <a:rPr lang="en-US" dirty="0" smtClean="0"/>
              <a:t>Complete the activities from previous lessons…</a:t>
            </a:r>
          </a:p>
          <a:p>
            <a:pPr marL="624078" indent="-514350">
              <a:buFont typeface="+mj-lt"/>
              <a:buAutoNum type="arabicPeriod"/>
            </a:pPr>
            <a:endParaRPr lang="en-US" dirty="0"/>
          </a:p>
          <a:p>
            <a:pPr marL="624078" indent="-514350">
              <a:buFont typeface="+mj-lt"/>
              <a:buAutoNum type="arabicPeriod"/>
            </a:pPr>
            <a:endParaRPr lang="en-US" dirty="0" smtClean="0"/>
          </a:p>
          <a:p>
            <a:pPr marL="365760" lvl="1" indent="0">
              <a:buNone/>
            </a:pPr>
            <a:endParaRPr lang="en-US" dirty="0" smtClean="0"/>
          </a:p>
          <a:p>
            <a:pPr marL="365760" lvl="1" indent="0">
              <a:buNone/>
            </a:pPr>
            <a:endParaRPr lang="en-US" dirty="0" smtClean="0"/>
          </a:p>
          <a:p>
            <a:pPr marL="109728" indent="0">
              <a:buNone/>
            </a:pPr>
            <a:endParaRPr lang="en-US" dirty="0" smtClean="0"/>
          </a:p>
          <a:p>
            <a:pPr marL="109728" indent="0">
              <a:buNone/>
            </a:pPr>
            <a:r>
              <a:rPr lang="en-US" dirty="0" smtClean="0"/>
              <a:t>Use the answers at the back of the textbook and the back tables to self-assess.</a:t>
            </a:r>
            <a:endParaRPr lang="en-US" dirty="0"/>
          </a:p>
        </p:txBody>
      </p:sp>
      <p:sp>
        <p:nvSpPr>
          <p:cNvPr id="3" name="Title 2"/>
          <p:cNvSpPr>
            <a:spLocks noGrp="1"/>
          </p:cNvSpPr>
          <p:nvPr>
            <p:ph type="title"/>
          </p:nvPr>
        </p:nvSpPr>
        <p:spPr/>
        <p:txBody>
          <a:bodyPr/>
          <a:lstStyle/>
          <a:p>
            <a:r>
              <a:rPr lang="en-US" dirty="0" smtClean="0"/>
              <a:t>Activities</a:t>
            </a:r>
            <a:endParaRPr lang="en-US" dirty="0"/>
          </a:p>
        </p:txBody>
      </p:sp>
      <p:sp>
        <p:nvSpPr>
          <p:cNvPr id="4" name="Rectangle 3"/>
          <p:cNvSpPr/>
          <p:nvPr/>
        </p:nvSpPr>
        <p:spPr>
          <a:xfrm>
            <a:off x="827584" y="2708920"/>
            <a:ext cx="30963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Textbook</a:t>
            </a:r>
          </a:p>
          <a:p>
            <a:pPr marL="285750" indent="-285750">
              <a:buFont typeface="Arial" panose="020B0604020202020204" pitchFamily="34" charset="0"/>
              <a:buChar char="•"/>
            </a:pPr>
            <a:r>
              <a:rPr lang="en-US" dirty="0" smtClean="0"/>
              <a:t>8.3 and 8.4 (p.130)</a:t>
            </a:r>
          </a:p>
          <a:p>
            <a:pPr marL="285750" indent="-285750">
              <a:buFont typeface="Arial" panose="020B0604020202020204" pitchFamily="34" charset="0"/>
              <a:buChar char="•"/>
            </a:pPr>
            <a:r>
              <a:rPr lang="en-US" dirty="0" smtClean="0"/>
              <a:t>9.5 (143)</a:t>
            </a:r>
          </a:p>
          <a:p>
            <a:pPr marL="285750" indent="-285750">
              <a:buFont typeface="Arial" panose="020B0604020202020204" pitchFamily="34" charset="0"/>
              <a:buChar char="•"/>
            </a:pPr>
            <a:r>
              <a:rPr lang="en-US" dirty="0" smtClean="0"/>
              <a:t>9.6 (145)</a:t>
            </a:r>
          </a:p>
        </p:txBody>
      </p:sp>
      <p:sp>
        <p:nvSpPr>
          <p:cNvPr id="5" name="Rectangle 4"/>
          <p:cNvSpPr/>
          <p:nvPr/>
        </p:nvSpPr>
        <p:spPr>
          <a:xfrm>
            <a:off x="4716016" y="2708920"/>
            <a:ext cx="30963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Cashflow</a:t>
            </a:r>
            <a:r>
              <a:rPr lang="en-US" b="1" dirty="0" smtClean="0"/>
              <a:t> Worksheets</a:t>
            </a:r>
          </a:p>
          <a:p>
            <a:pPr algn="ctr"/>
            <a:r>
              <a:rPr lang="en-US" dirty="0" smtClean="0"/>
              <a:t>2.1 (introduction)</a:t>
            </a:r>
          </a:p>
          <a:p>
            <a:pPr algn="ctr"/>
            <a:r>
              <a:rPr lang="en-US" dirty="0" smtClean="0"/>
              <a:t>2.2 (</a:t>
            </a:r>
            <a:r>
              <a:rPr lang="en-US" dirty="0" err="1" smtClean="0"/>
              <a:t>makeum</a:t>
            </a:r>
            <a:r>
              <a:rPr lang="en-US" dirty="0" smtClean="0"/>
              <a:t> and </a:t>
            </a:r>
            <a:r>
              <a:rPr lang="en-US" dirty="0" err="1" smtClean="0"/>
              <a:t>useum</a:t>
            </a:r>
            <a:r>
              <a:rPr lang="en-US" dirty="0" smtClean="0"/>
              <a:t>)</a:t>
            </a:r>
          </a:p>
        </p:txBody>
      </p:sp>
      <p:sp>
        <p:nvSpPr>
          <p:cNvPr id="6" name="Rectangle 5"/>
          <p:cNvSpPr/>
          <p:nvPr/>
        </p:nvSpPr>
        <p:spPr>
          <a:xfrm>
            <a:off x="2915816" y="3979095"/>
            <a:ext cx="30963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Quizes</a:t>
            </a:r>
            <a:endParaRPr lang="en-US" b="1" dirty="0" smtClean="0"/>
          </a:p>
          <a:p>
            <a:pPr marL="285750" indent="-285750">
              <a:buFont typeface="Arial" panose="020B0604020202020204" pitchFamily="34" charset="0"/>
              <a:buChar char="•"/>
            </a:pPr>
            <a:r>
              <a:rPr lang="en-US" dirty="0" smtClean="0"/>
              <a:t>Financing business activity</a:t>
            </a:r>
          </a:p>
          <a:p>
            <a:pPr marL="285750" indent="-285750">
              <a:buFont typeface="Arial" panose="020B0604020202020204" pitchFamily="34" charset="0"/>
              <a:buChar char="•"/>
            </a:pPr>
            <a:r>
              <a:rPr lang="en-US" dirty="0" smtClean="0"/>
              <a:t>Cash flow</a:t>
            </a:r>
          </a:p>
        </p:txBody>
      </p:sp>
    </p:spTree>
    <p:extLst>
      <p:ext uri="{BB962C8B-B14F-4D97-AF65-F5344CB8AC3E}">
        <p14:creationId xmlns:p14="http://schemas.microsoft.com/office/powerpoint/2010/main" val="3801318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Unit 6 – Business Finance and Accounting</a:t>
            </a:r>
            <a:endParaRPr lang="en-GB" dirty="0"/>
          </a:p>
        </p:txBody>
      </p:sp>
      <p:sp>
        <p:nvSpPr>
          <p:cNvPr id="3" name="Subtitle 2"/>
          <p:cNvSpPr>
            <a:spLocks noGrp="1"/>
          </p:cNvSpPr>
          <p:nvPr>
            <p:ph type="subTitle" idx="1"/>
          </p:nvPr>
        </p:nvSpPr>
        <p:spPr/>
        <p:txBody>
          <a:bodyPr/>
          <a:lstStyle/>
          <a:p>
            <a:r>
              <a:rPr lang="en-GB" dirty="0" smtClean="0"/>
              <a:t>Trading, Profit and Loss Account</a:t>
            </a:r>
            <a:endParaRPr lang="en-GB" dirty="0"/>
          </a:p>
        </p:txBody>
      </p:sp>
    </p:spTree>
    <p:extLst>
      <p:ext uri="{BB962C8B-B14F-4D97-AF65-F5344CB8AC3E}">
        <p14:creationId xmlns:p14="http://schemas.microsoft.com/office/powerpoint/2010/main" val="181504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Font typeface="Arial" panose="020B0604020202020204" pitchFamily="34" charset="0"/>
              <a:buChar char="•"/>
            </a:pPr>
            <a:r>
              <a:rPr lang="en-US" dirty="0" smtClean="0">
                <a:solidFill>
                  <a:srgbClr val="FF0000"/>
                </a:solidFill>
              </a:rPr>
              <a:t>Trading Account </a:t>
            </a:r>
            <a:r>
              <a:rPr lang="en-US" dirty="0" smtClean="0"/>
              <a:t>– shows how the difference between the cost of goods sold and what they we sold for</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solidFill>
                  <a:srgbClr val="FF0000"/>
                </a:solidFill>
              </a:rPr>
              <a:t>Gross Profit </a:t>
            </a:r>
            <a:r>
              <a:rPr lang="en-US" dirty="0" smtClean="0"/>
              <a:t>– </a:t>
            </a:r>
            <a:r>
              <a:rPr lang="en-US" i="1" dirty="0" smtClean="0">
                <a:solidFill>
                  <a:schemeClr val="accent3"/>
                </a:solidFill>
              </a:rPr>
              <a:t>sales revenue minus cost of sales</a:t>
            </a:r>
          </a:p>
          <a:p>
            <a:pPr>
              <a:buFont typeface="Arial" panose="020B0604020202020204" pitchFamily="34" charset="0"/>
              <a:buChar char="•"/>
            </a:pPr>
            <a:endParaRPr lang="en-US" dirty="0"/>
          </a:p>
          <a:p>
            <a:pPr>
              <a:buFont typeface="Arial" panose="020B0604020202020204" pitchFamily="34" charset="0"/>
              <a:buChar char="•"/>
            </a:pPr>
            <a:r>
              <a:rPr lang="en-US" dirty="0" smtClean="0">
                <a:solidFill>
                  <a:srgbClr val="FF0000"/>
                </a:solidFill>
              </a:rPr>
              <a:t>Cost of Sales </a:t>
            </a:r>
            <a:r>
              <a:rPr lang="en-US" dirty="0" smtClean="0"/>
              <a:t>– the cost of producing or buying goods sold by the business during a period of time. </a:t>
            </a:r>
            <a:r>
              <a:rPr lang="en-US" i="1" dirty="0" smtClean="0">
                <a:solidFill>
                  <a:schemeClr val="accent3"/>
                </a:solidFill>
              </a:rPr>
              <a:t>Opening stock plus purchases minus closing stock</a:t>
            </a:r>
            <a:endParaRPr lang="en-US" i="1" dirty="0">
              <a:solidFill>
                <a:schemeClr val="accent3"/>
              </a:solidFill>
            </a:endParaRPr>
          </a:p>
        </p:txBody>
      </p:sp>
      <p:sp>
        <p:nvSpPr>
          <p:cNvPr id="3" name="Title 2"/>
          <p:cNvSpPr>
            <a:spLocks noGrp="1"/>
          </p:cNvSpPr>
          <p:nvPr>
            <p:ph type="title"/>
          </p:nvPr>
        </p:nvSpPr>
        <p:spPr/>
        <p:txBody>
          <a:bodyPr>
            <a:normAutofit fontScale="90000"/>
          </a:bodyPr>
          <a:lstStyle/>
          <a:p>
            <a:r>
              <a:rPr lang="en-US" dirty="0" smtClean="0"/>
              <a:t>Trading, Profit and Loss Account</a:t>
            </a:r>
            <a:endParaRPr lang="en-US"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044720" y="2348640"/>
              <a:ext cx="7296120" cy="2955960"/>
            </p14:xfrm>
          </p:contentPart>
        </mc:Choice>
        <mc:Fallback xmlns="">
          <p:pic>
            <p:nvPicPr>
              <p:cNvPr id="4" name="Ink 3"/>
              <p:cNvPicPr/>
              <p:nvPr/>
            </p:nvPicPr>
            <p:blipFill>
              <a:blip r:embed="rId4"/>
              <a:stretch>
                <a:fillRect/>
              </a:stretch>
            </p:blipFill>
            <p:spPr>
              <a:xfrm>
                <a:off x="1035360" y="2339280"/>
                <a:ext cx="7314840" cy="2974680"/>
              </a:xfrm>
              <a:prstGeom prst="rect">
                <a:avLst/>
              </a:prstGeom>
            </p:spPr>
          </p:pic>
        </mc:Fallback>
      </mc:AlternateContent>
    </p:spTree>
    <p:extLst>
      <p:ext uri="{BB962C8B-B14F-4D97-AF65-F5344CB8AC3E}">
        <p14:creationId xmlns:p14="http://schemas.microsoft.com/office/powerpoint/2010/main" val="2790772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363272" cy="4738531"/>
          </a:xfrm>
        </p:spPr>
        <p:txBody>
          <a:bodyPr>
            <a:normAutofit/>
          </a:bodyPr>
          <a:lstStyle/>
          <a:p>
            <a:pPr marL="109728" indent="0">
              <a:buNone/>
            </a:pPr>
            <a:r>
              <a:rPr lang="en-US" i="1" dirty="0" smtClean="0"/>
              <a:t>e.g. if a shop bought $50,000 of goods during the year and sold them for $75,000, the gross profit would be $25,000</a:t>
            </a:r>
          </a:p>
          <a:p>
            <a:pPr marL="109728" indent="0">
              <a:buNone/>
            </a:pPr>
            <a:endParaRPr lang="en-US" i="1" dirty="0"/>
          </a:p>
          <a:p>
            <a:pPr marL="109728" indent="0" algn="ctr">
              <a:buNone/>
            </a:pPr>
            <a:r>
              <a:rPr lang="en-US" b="1" i="1" dirty="0" smtClean="0">
                <a:solidFill>
                  <a:schemeClr val="accent4"/>
                </a:solidFill>
              </a:rPr>
              <a:t>Gross Profit = Sales Revenue – Cost of Sales</a:t>
            </a:r>
          </a:p>
          <a:p>
            <a:pPr marL="109728" indent="0" algn="ctr">
              <a:buNone/>
            </a:pPr>
            <a:endParaRPr lang="en-US" dirty="0">
              <a:solidFill>
                <a:schemeClr val="accent4"/>
              </a:solidFill>
            </a:endParaRPr>
          </a:p>
          <a:p>
            <a:pPr marL="624078" indent="-514350">
              <a:buFont typeface="+mj-lt"/>
              <a:buAutoNum type="arabicPeriod"/>
            </a:pPr>
            <a:r>
              <a:rPr lang="en-US" dirty="0" smtClean="0"/>
              <a:t>Gross profit is not the final profit for the business – overheads and expenses are not deducted yet.</a:t>
            </a:r>
          </a:p>
        </p:txBody>
      </p:sp>
      <p:sp>
        <p:nvSpPr>
          <p:cNvPr id="3" name="Title 2"/>
          <p:cNvSpPr>
            <a:spLocks noGrp="1"/>
          </p:cNvSpPr>
          <p:nvPr>
            <p:ph type="title"/>
          </p:nvPr>
        </p:nvSpPr>
        <p:spPr/>
        <p:txBody>
          <a:bodyPr>
            <a:normAutofit/>
          </a:bodyPr>
          <a:lstStyle/>
          <a:p>
            <a:r>
              <a:rPr lang="en-US" dirty="0" smtClean="0"/>
              <a:t>Trading Account</a:t>
            </a:r>
            <a:endParaRPr lang="en-US" dirty="0"/>
          </a:p>
        </p:txBody>
      </p:sp>
    </p:spTree>
    <p:extLst>
      <p:ext uri="{BB962C8B-B14F-4D97-AF65-F5344CB8AC3E}">
        <p14:creationId xmlns:p14="http://schemas.microsoft.com/office/powerpoint/2010/main" val="41198827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rgbClr val="FFC000"/>
      </a:dk1>
      <a:lt1>
        <a:sysClr val="window" lastClr="FFFFFF"/>
      </a:lt1>
      <a:dk2>
        <a:srgbClr val="000000"/>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Boardworks">
  <a:themeElements>
    <a:clrScheme name="Boardwork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oardwork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Boardwork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oardwork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oardwork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ardwork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oardwork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oardwork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oardwork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oardwork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oardwork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oardwork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oardwork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oardwork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4423</TotalTime>
  <Words>965</Words>
  <Application>Microsoft Office PowerPoint</Application>
  <PresentationFormat>On-screen Show (4:3)</PresentationFormat>
  <Paragraphs>211</Paragraphs>
  <Slides>24</Slides>
  <Notes>18</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Concourse</vt:lpstr>
      <vt:lpstr>Boardworks</vt:lpstr>
      <vt:lpstr>Unit 6 – Business Finance and Accounting</vt:lpstr>
      <vt:lpstr>Aims</vt:lpstr>
      <vt:lpstr>Accounts</vt:lpstr>
      <vt:lpstr>Financial documents</vt:lpstr>
      <vt:lpstr>Payment methods</vt:lpstr>
      <vt:lpstr>Activities</vt:lpstr>
      <vt:lpstr>Unit 6 – Business Finance and Accounting</vt:lpstr>
      <vt:lpstr>Trading, Profit and Loss Account</vt:lpstr>
      <vt:lpstr>Trading Account</vt:lpstr>
      <vt:lpstr>Trading Account</vt:lpstr>
      <vt:lpstr>Trading Account</vt:lpstr>
      <vt:lpstr>Have a go…</vt:lpstr>
      <vt:lpstr>Profit and Loss Account</vt:lpstr>
      <vt:lpstr>Appropriation Account</vt:lpstr>
      <vt:lpstr>Trading, Profit and Loss Account</vt:lpstr>
      <vt:lpstr>Unit 6 – Business Finance and Accounting</vt:lpstr>
      <vt:lpstr>Balance Sheets</vt:lpstr>
      <vt:lpstr>Assets</vt:lpstr>
      <vt:lpstr>Examples?</vt:lpstr>
      <vt:lpstr>Assets in the Balance Sheet</vt:lpstr>
      <vt:lpstr>Liabilities</vt:lpstr>
      <vt:lpstr>Liabilities in the Balance Sheet</vt:lpstr>
      <vt:lpstr>Task</vt:lpstr>
      <vt:lpstr>Key principle of a balance sheet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Prebble</dc:creator>
  <cp:lastModifiedBy>M Prebble</cp:lastModifiedBy>
  <cp:revision>160</cp:revision>
  <cp:lastPrinted>2014-03-20T10:14:51Z</cp:lastPrinted>
  <dcterms:created xsi:type="dcterms:W3CDTF">2011-09-05T09:56:21Z</dcterms:created>
  <dcterms:modified xsi:type="dcterms:W3CDTF">2014-04-27T13:06:43Z</dcterms:modified>
</cp:coreProperties>
</file>