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65" r:id="rId2"/>
    <p:sldId id="353" r:id="rId3"/>
    <p:sldId id="355" r:id="rId4"/>
    <p:sldId id="356" r:id="rId5"/>
    <p:sldId id="365" r:id="rId6"/>
    <p:sldId id="362" r:id="rId7"/>
    <p:sldId id="363" r:id="rId8"/>
    <p:sldId id="366" r:id="rId9"/>
    <p:sldId id="369" r:id="rId10"/>
    <p:sldId id="367" r:id="rId11"/>
    <p:sldId id="368" r:id="rId12"/>
    <p:sldId id="371" r:id="rId13"/>
    <p:sldId id="372" r:id="rId14"/>
    <p:sldId id="373" r:id="rId15"/>
    <p:sldId id="374" r:id="rId16"/>
    <p:sldId id="376" r:id="rId17"/>
    <p:sldId id="375"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3103" autoAdjust="0"/>
  </p:normalViewPr>
  <p:slideViewPr>
    <p:cSldViewPr>
      <p:cViewPr varScale="1">
        <p:scale>
          <a:sx n="61" d="100"/>
          <a:sy n="61" d="100"/>
        </p:scale>
        <p:origin x="-17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A035C-7159-46AC-B0CF-E9F9584ACEC4}"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D8D8172C-3E4A-4EA6-84E2-666E9804D036}">
      <dgm:prSet phldrT="[Text]"/>
      <dgm:spPr/>
      <dgm:t>
        <a:bodyPr/>
        <a:lstStyle/>
        <a:p>
          <a:r>
            <a:rPr lang="en-US" dirty="0" smtClean="0"/>
            <a:t>Cash needed to pay for…</a:t>
          </a:r>
          <a:endParaRPr lang="en-US" dirty="0"/>
        </a:p>
      </dgm:t>
    </dgm:pt>
    <dgm:pt modelId="{7CE659D2-93AA-42E2-8998-9B2D0D285DBE}" type="parTrans" cxnId="{AC3F3A4A-7280-482B-AC34-F9F753FA1F33}">
      <dgm:prSet/>
      <dgm:spPr/>
      <dgm:t>
        <a:bodyPr/>
        <a:lstStyle/>
        <a:p>
          <a:endParaRPr lang="en-US"/>
        </a:p>
      </dgm:t>
    </dgm:pt>
    <dgm:pt modelId="{C1C61159-941C-46FA-83A0-59FD65F1BCC2}" type="sibTrans" cxnId="{AC3F3A4A-7280-482B-AC34-F9F753FA1F33}">
      <dgm:prSet/>
      <dgm:spPr/>
      <dgm:t>
        <a:bodyPr/>
        <a:lstStyle/>
        <a:p>
          <a:endParaRPr lang="en-US"/>
        </a:p>
      </dgm:t>
    </dgm:pt>
    <dgm:pt modelId="{178D3136-4EAC-4B3D-862C-9861908A1D57}">
      <dgm:prSet phldrT="[Text]"/>
      <dgm:spPr/>
      <dgm:t>
        <a:bodyPr/>
        <a:lstStyle/>
        <a:p>
          <a:r>
            <a:rPr lang="en-US" dirty="0" smtClean="0"/>
            <a:t>Materials, rent, wages etc.</a:t>
          </a:r>
          <a:endParaRPr lang="en-US" dirty="0"/>
        </a:p>
      </dgm:t>
    </dgm:pt>
    <dgm:pt modelId="{ACA949A2-4113-439B-96D1-70C1BA222B32}" type="parTrans" cxnId="{6746DE9B-B6CD-4287-84C4-08BD92D965C0}">
      <dgm:prSet/>
      <dgm:spPr/>
      <dgm:t>
        <a:bodyPr/>
        <a:lstStyle/>
        <a:p>
          <a:endParaRPr lang="en-US"/>
        </a:p>
      </dgm:t>
    </dgm:pt>
    <dgm:pt modelId="{0C3E4DFB-AAB2-48C6-826F-BA80A21E6A1A}" type="sibTrans" cxnId="{6746DE9B-B6CD-4287-84C4-08BD92D965C0}">
      <dgm:prSet/>
      <dgm:spPr/>
      <dgm:t>
        <a:bodyPr/>
        <a:lstStyle/>
        <a:p>
          <a:endParaRPr lang="en-US"/>
        </a:p>
      </dgm:t>
    </dgm:pt>
    <dgm:pt modelId="{B670AC96-A266-4B49-A873-AFCA6E3263E8}">
      <dgm:prSet phldrT="[Text]"/>
      <dgm:spPr/>
      <dgm:t>
        <a:bodyPr/>
        <a:lstStyle/>
        <a:p>
          <a:r>
            <a:rPr lang="en-US" dirty="0" smtClean="0"/>
            <a:t>Goods produced</a:t>
          </a:r>
          <a:endParaRPr lang="en-US" dirty="0"/>
        </a:p>
      </dgm:t>
    </dgm:pt>
    <dgm:pt modelId="{09C72F87-4A58-41C7-BB2B-59BBE8EE5F56}" type="parTrans" cxnId="{B854E1F7-FF8A-4052-B5CA-4A7C20844664}">
      <dgm:prSet/>
      <dgm:spPr/>
      <dgm:t>
        <a:bodyPr/>
        <a:lstStyle/>
        <a:p>
          <a:endParaRPr lang="en-US"/>
        </a:p>
      </dgm:t>
    </dgm:pt>
    <dgm:pt modelId="{1939D578-E57C-4EA8-82AD-949A3FFB3600}" type="sibTrans" cxnId="{B854E1F7-FF8A-4052-B5CA-4A7C20844664}">
      <dgm:prSet/>
      <dgm:spPr/>
      <dgm:t>
        <a:bodyPr/>
        <a:lstStyle/>
        <a:p>
          <a:endParaRPr lang="en-US"/>
        </a:p>
      </dgm:t>
    </dgm:pt>
    <dgm:pt modelId="{8883623E-DC84-40DD-8F9D-3D28950FF85A}">
      <dgm:prSet phldrT="[Text]"/>
      <dgm:spPr/>
      <dgm:t>
        <a:bodyPr/>
        <a:lstStyle/>
        <a:p>
          <a:r>
            <a:rPr lang="en-US" dirty="0" smtClean="0"/>
            <a:t>Goods sold</a:t>
          </a:r>
          <a:endParaRPr lang="en-US" dirty="0"/>
        </a:p>
      </dgm:t>
    </dgm:pt>
    <dgm:pt modelId="{8C8AC75F-9887-4C26-8449-4EC1796E8B45}" type="parTrans" cxnId="{26742C06-A099-421B-AAED-2288B5C133DF}">
      <dgm:prSet/>
      <dgm:spPr/>
      <dgm:t>
        <a:bodyPr/>
        <a:lstStyle/>
        <a:p>
          <a:endParaRPr lang="en-US"/>
        </a:p>
      </dgm:t>
    </dgm:pt>
    <dgm:pt modelId="{2E68AB84-D812-4CFE-88B8-EE99C17E8C44}" type="sibTrans" cxnId="{26742C06-A099-421B-AAED-2288B5C133DF}">
      <dgm:prSet/>
      <dgm:spPr/>
      <dgm:t>
        <a:bodyPr/>
        <a:lstStyle/>
        <a:p>
          <a:endParaRPr lang="en-US"/>
        </a:p>
      </dgm:t>
    </dgm:pt>
    <dgm:pt modelId="{10BAB226-F6BC-40B7-B256-433CC95A8645}">
      <dgm:prSet phldrT="[Text]"/>
      <dgm:spPr/>
      <dgm:t>
        <a:bodyPr/>
        <a:lstStyle/>
        <a:p>
          <a:r>
            <a:rPr lang="en-US" dirty="0" smtClean="0"/>
            <a:t>Cash received for goods sold</a:t>
          </a:r>
          <a:endParaRPr lang="en-US" dirty="0"/>
        </a:p>
      </dgm:t>
    </dgm:pt>
    <dgm:pt modelId="{EEC6C78F-7153-4941-841B-341137063FB2}" type="parTrans" cxnId="{6B2956D6-3875-435D-9D30-6C6EC092D649}">
      <dgm:prSet/>
      <dgm:spPr/>
      <dgm:t>
        <a:bodyPr/>
        <a:lstStyle/>
        <a:p>
          <a:endParaRPr lang="en-US"/>
        </a:p>
      </dgm:t>
    </dgm:pt>
    <dgm:pt modelId="{E49085E4-AC33-4B84-95AB-FFEB3674646F}" type="sibTrans" cxnId="{6B2956D6-3875-435D-9D30-6C6EC092D649}">
      <dgm:prSet/>
      <dgm:spPr/>
      <dgm:t>
        <a:bodyPr/>
        <a:lstStyle/>
        <a:p>
          <a:endParaRPr lang="en-US"/>
        </a:p>
      </dgm:t>
    </dgm:pt>
    <dgm:pt modelId="{6A44421C-65A0-4F51-8E91-1A97E6719B3C}" type="pres">
      <dgm:prSet presAssocID="{A9EA035C-7159-46AC-B0CF-E9F9584ACEC4}" presName="Name0" presStyleCnt="0">
        <dgm:presLayoutVars>
          <dgm:dir/>
          <dgm:resizeHandles val="exact"/>
        </dgm:presLayoutVars>
      </dgm:prSet>
      <dgm:spPr/>
      <dgm:t>
        <a:bodyPr/>
        <a:lstStyle/>
        <a:p>
          <a:endParaRPr lang="en-US"/>
        </a:p>
      </dgm:t>
    </dgm:pt>
    <dgm:pt modelId="{5C982F1D-448D-4385-A8A6-9F83498A3701}" type="pres">
      <dgm:prSet presAssocID="{A9EA035C-7159-46AC-B0CF-E9F9584ACEC4}" presName="cycle" presStyleCnt="0"/>
      <dgm:spPr/>
    </dgm:pt>
    <dgm:pt modelId="{4A89A46F-1492-4815-80FA-C0333C0E4B01}" type="pres">
      <dgm:prSet presAssocID="{D8D8172C-3E4A-4EA6-84E2-666E9804D036}" presName="nodeFirstNode" presStyleLbl="node1" presStyleIdx="0" presStyleCnt="5">
        <dgm:presLayoutVars>
          <dgm:bulletEnabled val="1"/>
        </dgm:presLayoutVars>
      </dgm:prSet>
      <dgm:spPr/>
      <dgm:t>
        <a:bodyPr/>
        <a:lstStyle/>
        <a:p>
          <a:endParaRPr lang="en-US"/>
        </a:p>
      </dgm:t>
    </dgm:pt>
    <dgm:pt modelId="{E3F05CAB-BED6-4B49-94F3-2D52B254003C}" type="pres">
      <dgm:prSet presAssocID="{C1C61159-941C-46FA-83A0-59FD65F1BCC2}" presName="sibTransFirstNode" presStyleLbl="bgShp" presStyleIdx="0" presStyleCnt="1"/>
      <dgm:spPr/>
      <dgm:t>
        <a:bodyPr/>
        <a:lstStyle/>
        <a:p>
          <a:endParaRPr lang="en-US"/>
        </a:p>
      </dgm:t>
    </dgm:pt>
    <dgm:pt modelId="{E9D284AD-D929-4BC3-BB52-D0B3EDD6C36B}" type="pres">
      <dgm:prSet presAssocID="{178D3136-4EAC-4B3D-862C-9861908A1D57}" presName="nodeFollowingNodes" presStyleLbl="node1" presStyleIdx="1" presStyleCnt="5">
        <dgm:presLayoutVars>
          <dgm:bulletEnabled val="1"/>
        </dgm:presLayoutVars>
      </dgm:prSet>
      <dgm:spPr/>
      <dgm:t>
        <a:bodyPr/>
        <a:lstStyle/>
        <a:p>
          <a:endParaRPr lang="en-US"/>
        </a:p>
      </dgm:t>
    </dgm:pt>
    <dgm:pt modelId="{B2ECF9CA-2AE7-4749-8475-0361C104B286}" type="pres">
      <dgm:prSet presAssocID="{B670AC96-A266-4B49-A873-AFCA6E3263E8}" presName="nodeFollowingNodes" presStyleLbl="node1" presStyleIdx="2" presStyleCnt="5">
        <dgm:presLayoutVars>
          <dgm:bulletEnabled val="1"/>
        </dgm:presLayoutVars>
      </dgm:prSet>
      <dgm:spPr/>
      <dgm:t>
        <a:bodyPr/>
        <a:lstStyle/>
        <a:p>
          <a:endParaRPr lang="en-US"/>
        </a:p>
      </dgm:t>
    </dgm:pt>
    <dgm:pt modelId="{AD922833-6BC6-4076-92E7-895A85587A1E}" type="pres">
      <dgm:prSet presAssocID="{8883623E-DC84-40DD-8F9D-3D28950FF85A}" presName="nodeFollowingNodes" presStyleLbl="node1" presStyleIdx="3" presStyleCnt="5">
        <dgm:presLayoutVars>
          <dgm:bulletEnabled val="1"/>
        </dgm:presLayoutVars>
      </dgm:prSet>
      <dgm:spPr/>
      <dgm:t>
        <a:bodyPr/>
        <a:lstStyle/>
        <a:p>
          <a:endParaRPr lang="en-US"/>
        </a:p>
      </dgm:t>
    </dgm:pt>
    <dgm:pt modelId="{0C60E042-4D80-47EF-A626-90E9985CC5AD}" type="pres">
      <dgm:prSet presAssocID="{10BAB226-F6BC-40B7-B256-433CC95A8645}" presName="nodeFollowingNodes" presStyleLbl="node1" presStyleIdx="4" presStyleCnt="5">
        <dgm:presLayoutVars>
          <dgm:bulletEnabled val="1"/>
        </dgm:presLayoutVars>
      </dgm:prSet>
      <dgm:spPr/>
      <dgm:t>
        <a:bodyPr/>
        <a:lstStyle/>
        <a:p>
          <a:endParaRPr lang="en-US"/>
        </a:p>
      </dgm:t>
    </dgm:pt>
  </dgm:ptLst>
  <dgm:cxnLst>
    <dgm:cxn modelId="{EDB70C74-CB8D-47F9-9022-63F5D3DC3527}" type="presOf" srcId="{D8D8172C-3E4A-4EA6-84E2-666E9804D036}" destId="{4A89A46F-1492-4815-80FA-C0333C0E4B01}" srcOrd="0" destOrd="0" presId="urn:microsoft.com/office/officeart/2005/8/layout/cycle3"/>
    <dgm:cxn modelId="{6746DE9B-B6CD-4287-84C4-08BD92D965C0}" srcId="{A9EA035C-7159-46AC-B0CF-E9F9584ACEC4}" destId="{178D3136-4EAC-4B3D-862C-9861908A1D57}" srcOrd="1" destOrd="0" parTransId="{ACA949A2-4113-439B-96D1-70C1BA222B32}" sibTransId="{0C3E4DFB-AAB2-48C6-826F-BA80A21E6A1A}"/>
    <dgm:cxn modelId="{EB1E90E3-0062-416B-8C92-2C3DD20DF8F8}" type="presOf" srcId="{178D3136-4EAC-4B3D-862C-9861908A1D57}" destId="{E9D284AD-D929-4BC3-BB52-D0B3EDD6C36B}" srcOrd="0" destOrd="0" presId="urn:microsoft.com/office/officeart/2005/8/layout/cycle3"/>
    <dgm:cxn modelId="{44E70630-0768-48DE-973D-7838C4DE2A88}" type="presOf" srcId="{10BAB226-F6BC-40B7-B256-433CC95A8645}" destId="{0C60E042-4D80-47EF-A626-90E9985CC5AD}" srcOrd="0" destOrd="0" presId="urn:microsoft.com/office/officeart/2005/8/layout/cycle3"/>
    <dgm:cxn modelId="{AF437DA5-74C1-4A30-AC0B-6A80C4D12745}" type="presOf" srcId="{8883623E-DC84-40DD-8F9D-3D28950FF85A}" destId="{AD922833-6BC6-4076-92E7-895A85587A1E}" srcOrd="0" destOrd="0" presId="urn:microsoft.com/office/officeart/2005/8/layout/cycle3"/>
    <dgm:cxn modelId="{EE5D5E49-AD16-4923-92D8-6D22BF6E6218}" type="presOf" srcId="{B670AC96-A266-4B49-A873-AFCA6E3263E8}" destId="{B2ECF9CA-2AE7-4749-8475-0361C104B286}" srcOrd="0" destOrd="0" presId="urn:microsoft.com/office/officeart/2005/8/layout/cycle3"/>
    <dgm:cxn modelId="{3630A078-9171-4994-B2F5-0328401059A9}" type="presOf" srcId="{C1C61159-941C-46FA-83A0-59FD65F1BCC2}" destId="{E3F05CAB-BED6-4B49-94F3-2D52B254003C}" srcOrd="0" destOrd="0" presId="urn:microsoft.com/office/officeart/2005/8/layout/cycle3"/>
    <dgm:cxn modelId="{26742C06-A099-421B-AAED-2288B5C133DF}" srcId="{A9EA035C-7159-46AC-B0CF-E9F9584ACEC4}" destId="{8883623E-DC84-40DD-8F9D-3D28950FF85A}" srcOrd="3" destOrd="0" parTransId="{8C8AC75F-9887-4C26-8449-4EC1796E8B45}" sibTransId="{2E68AB84-D812-4CFE-88B8-EE99C17E8C44}"/>
    <dgm:cxn modelId="{B854E1F7-FF8A-4052-B5CA-4A7C20844664}" srcId="{A9EA035C-7159-46AC-B0CF-E9F9584ACEC4}" destId="{B670AC96-A266-4B49-A873-AFCA6E3263E8}" srcOrd="2" destOrd="0" parTransId="{09C72F87-4A58-41C7-BB2B-59BBE8EE5F56}" sibTransId="{1939D578-E57C-4EA8-82AD-949A3FFB3600}"/>
    <dgm:cxn modelId="{AC3F3A4A-7280-482B-AC34-F9F753FA1F33}" srcId="{A9EA035C-7159-46AC-B0CF-E9F9584ACEC4}" destId="{D8D8172C-3E4A-4EA6-84E2-666E9804D036}" srcOrd="0" destOrd="0" parTransId="{7CE659D2-93AA-42E2-8998-9B2D0D285DBE}" sibTransId="{C1C61159-941C-46FA-83A0-59FD65F1BCC2}"/>
    <dgm:cxn modelId="{6B2956D6-3875-435D-9D30-6C6EC092D649}" srcId="{A9EA035C-7159-46AC-B0CF-E9F9584ACEC4}" destId="{10BAB226-F6BC-40B7-B256-433CC95A8645}" srcOrd="4" destOrd="0" parTransId="{EEC6C78F-7153-4941-841B-341137063FB2}" sibTransId="{E49085E4-AC33-4B84-95AB-FFEB3674646F}"/>
    <dgm:cxn modelId="{1EEF8411-0576-4E8C-B206-DB83613A365F}" type="presOf" srcId="{A9EA035C-7159-46AC-B0CF-E9F9584ACEC4}" destId="{6A44421C-65A0-4F51-8E91-1A97E6719B3C}" srcOrd="0" destOrd="0" presId="urn:microsoft.com/office/officeart/2005/8/layout/cycle3"/>
    <dgm:cxn modelId="{061978E0-31F2-4D4E-9075-5F160A4BBEC2}" type="presParOf" srcId="{6A44421C-65A0-4F51-8E91-1A97E6719B3C}" destId="{5C982F1D-448D-4385-A8A6-9F83498A3701}" srcOrd="0" destOrd="0" presId="urn:microsoft.com/office/officeart/2005/8/layout/cycle3"/>
    <dgm:cxn modelId="{A26A8A1B-2A98-4DCB-82F4-2BB4542525E4}" type="presParOf" srcId="{5C982F1D-448D-4385-A8A6-9F83498A3701}" destId="{4A89A46F-1492-4815-80FA-C0333C0E4B01}" srcOrd="0" destOrd="0" presId="urn:microsoft.com/office/officeart/2005/8/layout/cycle3"/>
    <dgm:cxn modelId="{A82EC32E-2BBD-4368-9589-BF9C65EF00CA}" type="presParOf" srcId="{5C982F1D-448D-4385-A8A6-9F83498A3701}" destId="{E3F05CAB-BED6-4B49-94F3-2D52B254003C}" srcOrd="1" destOrd="0" presId="urn:microsoft.com/office/officeart/2005/8/layout/cycle3"/>
    <dgm:cxn modelId="{EC2BD552-2660-437F-8F5A-40FE2DDAEBEB}" type="presParOf" srcId="{5C982F1D-448D-4385-A8A6-9F83498A3701}" destId="{E9D284AD-D929-4BC3-BB52-D0B3EDD6C36B}" srcOrd="2" destOrd="0" presId="urn:microsoft.com/office/officeart/2005/8/layout/cycle3"/>
    <dgm:cxn modelId="{E7F7600E-995D-4952-88F4-B0CE71A3BCC5}" type="presParOf" srcId="{5C982F1D-448D-4385-A8A6-9F83498A3701}" destId="{B2ECF9CA-2AE7-4749-8475-0361C104B286}" srcOrd="3" destOrd="0" presId="urn:microsoft.com/office/officeart/2005/8/layout/cycle3"/>
    <dgm:cxn modelId="{7CEB48CD-1CBF-4B63-99CA-4E791C3E9E54}" type="presParOf" srcId="{5C982F1D-448D-4385-A8A6-9F83498A3701}" destId="{AD922833-6BC6-4076-92E7-895A85587A1E}" srcOrd="4" destOrd="0" presId="urn:microsoft.com/office/officeart/2005/8/layout/cycle3"/>
    <dgm:cxn modelId="{A9FCB139-3604-4AC4-94CB-9222BAF7B9F8}" type="presParOf" srcId="{5C982F1D-448D-4385-A8A6-9F83498A3701}" destId="{0C60E042-4D80-47EF-A626-90E9985CC5A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05CAB-BED6-4B49-94F3-2D52B254003C}">
      <dsp:nvSpPr>
        <dsp:cNvPr id="0" name=""/>
        <dsp:cNvSpPr/>
      </dsp:nvSpPr>
      <dsp:spPr>
        <a:xfrm>
          <a:off x="1867780" y="-27639"/>
          <a:ext cx="4494039" cy="4494039"/>
        </a:xfrm>
        <a:prstGeom prst="circularArrow">
          <a:avLst>
            <a:gd name="adj1" fmla="val 5544"/>
            <a:gd name="adj2" fmla="val 330680"/>
            <a:gd name="adj3" fmla="val 13765712"/>
            <a:gd name="adj4" fmla="val 1739218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9A46F-1492-4815-80FA-C0333C0E4B01}">
      <dsp:nvSpPr>
        <dsp:cNvPr id="0" name=""/>
        <dsp:cNvSpPr/>
      </dsp:nvSpPr>
      <dsp:spPr>
        <a:xfrm>
          <a:off x="3057971" y="1135"/>
          <a:ext cx="2113657" cy="1056828"/>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Cash needed to pay for…</a:t>
          </a:r>
          <a:endParaRPr lang="en-US" sz="2000" kern="1200" dirty="0"/>
        </a:p>
      </dsp:txBody>
      <dsp:txXfrm>
        <a:off x="3109561" y="52725"/>
        <a:ext cx="2010477" cy="953648"/>
      </dsp:txXfrm>
    </dsp:sp>
    <dsp:sp modelId="{E9D284AD-D929-4BC3-BB52-D0B3EDD6C36B}">
      <dsp:nvSpPr>
        <dsp:cNvPr id="0" name=""/>
        <dsp:cNvSpPr/>
      </dsp:nvSpPr>
      <dsp:spPr>
        <a:xfrm>
          <a:off x="4880609" y="1325359"/>
          <a:ext cx="2113657" cy="1056828"/>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Materials, rent, wages etc.</a:t>
          </a:r>
          <a:endParaRPr lang="en-US" sz="2000" kern="1200" dirty="0"/>
        </a:p>
      </dsp:txBody>
      <dsp:txXfrm>
        <a:off x="4932199" y="1376949"/>
        <a:ext cx="2010477" cy="953648"/>
      </dsp:txXfrm>
    </dsp:sp>
    <dsp:sp modelId="{B2ECF9CA-2AE7-4749-8475-0361C104B286}">
      <dsp:nvSpPr>
        <dsp:cNvPr id="0" name=""/>
        <dsp:cNvSpPr/>
      </dsp:nvSpPr>
      <dsp:spPr>
        <a:xfrm>
          <a:off x="4184423" y="3467998"/>
          <a:ext cx="2113657" cy="1056828"/>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Goods produced</a:t>
          </a:r>
          <a:endParaRPr lang="en-US" sz="2000" kern="1200" dirty="0"/>
        </a:p>
      </dsp:txBody>
      <dsp:txXfrm>
        <a:off x="4236013" y="3519588"/>
        <a:ext cx="2010477" cy="953648"/>
      </dsp:txXfrm>
    </dsp:sp>
    <dsp:sp modelId="{AD922833-6BC6-4076-92E7-895A85587A1E}">
      <dsp:nvSpPr>
        <dsp:cNvPr id="0" name=""/>
        <dsp:cNvSpPr/>
      </dsp:nvSpPr>
      <dsp:spPr>
        <a:xfrm>
          <a:off x="1931519" y="3467998"/>
          <a:ext cx="2113657" cy="1056828"/>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Goods sold</a:t>
          </a:r>
          <a:endParaRPr lang="en-US" sz="2000" kern="1200" dirty="0"/>
        </a:p>
      </dsp:txBody>
      <dsp:txXfrm>
        <a:off x="1983109" y="3519588"/>
        <a:ext cx="2010477" cy="953648"/>
      </dsp:txXfrm>
    </dsp:sp>
    <dsp:sp modelId="{0C60E042-4D80-47EF-A626-90E9985CC5AD}">
      <dsp:nvSpPr>
        <dsp:cNvPr id="0" name=""/>
        <dsp:cNvSpPr/>
      </dsp:nvSpPr>
      <dsp:spPr>
        <a:xfrm>
          <a:off x="1235333" y="1325359"/>
          <a:ext cx="2113657" cy="1056828"/>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Cash received for goods sold</a:t>
          </a:r>
          <a:endParaRPr lang="en-US" sz="2000" kern="1200" dirty="0"/>
        </a:p>
      </dsp:txBody>
      <dsp:txXfrm>
        <a:off x="1286923" y="1376949"/>
        <a:ext cx="2010477" cy="95364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2390" units="cm"/>
          <inkml:channel name="Y" type="integer" max="768" units="cm"/>
        </inkml:traceFormat>
        <inkml:channelProperties>
          <inkml:channelProperty channel="X" name="resolution" value="49.58506" units="1/cm"/>
          <inkml:channelProperty channel="Y" name="resolution" value="28.33948" units="1/cm"/>
        </inkml:channelProperties>
      </inkml:inkSource>
      <inkml:timestamp xml:id="ts0" timeString="2014-03-16T09:08:51.244"/>
    </inkml:context>
    <inkml:brush xml:id="br0">
      <inkml:brushProperty name="width" value="0.05292" units="cm"/>
      <inkml:brushProperty name="height" value="0.05292" units="cm"/>
      <inkml:brushProperty name="color" value="#C0504D"/>
    </inkml:brush>
  </inkml:definitions>
  <inkml:trace contextRef="#ctx0" brushRef="#br0">8186 14536,'-25'-25,"0"25,0-25,-24 25,-1 0,25 25,-25-25,26 25,-26-1,25 26,25 0,-25-1,25 1,25-1,0 1,0 24,24 1,26-26</inkml:trace>
  <inkml:trace contextRef="#ctx0" brushRef="#br0" timeOffset="696.0695">9252 14511,'25'0,"0"25,0-1,-1 1,26 25,-25-1,24 1,-49 24,25 1,0-26,-25 26,0-1,-25-24,25-1,-25 1,25 0,-24-26,24-24</inkml:trace>
  <inkml:trace contextRef="#ctx0" brushRef="#br0" timeOffset="99826.9817">10145 14486,'-25'0,"25"25,-24-25,-1 0,0 25,0-1,0-24,0 25,1 0,-1 25,25-26,0 26,0 0,25-26,-1 26,26 0,0-1,24 1,-24-1</inkml:trace>
  <inkml:trace contextRef="#ctx0" brushRef="#br0" timeOffset="100451.0441">11361 14461,'24'25,"1"0,0 24,0 1,0 0,-1-1,1 26,-25-1,0-24,0-1,0 1,-25-25,1 24,-1-49,0 25,0 0,0-25</inkml:trace>
  <inkml:trace contextRef="#ctx0" brushRef="#br0" timeOffset="249208.9184">1612 15329,'0'25</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traceFormat>
        <inkml:channelProperties>
          <inkml:channelProperty channel="X" name="resolution" value="49.58506" units="1/cm"/>
          <inkml:channelProperty channel="Y" name="resolution" value="28.33948" units="1/cm"/>
        </inkml:channelProperties>
      </inkml:inkSource>
      <inkml:timestamp xml:id="ts0" timeString="2014-03-20T07:37:43.126"/>
    </inkml:context>
    <inkml:brush xml:id="br0">
      <inkml:brushProperty name="width" value="0.05292" units="cm"/>
      <inkml:brushProperty name="height" value="0.05292" units="cm"/>
      <inkml:brushProperty name="color" value="#C0504D"/>
    </inkml:brush>
  </inkml:definitions>
  <inkml:trace contextRef="#ctx0" brushRef="#br0">8756 10145,'25'0,"-25"0,25 0,-1 25,1-25,0 0,0 0,0 0,-1 0,1 0,0 0,25 0,-25 0,24 0,-24 0,25 0,-1 0,-24 0,25 0,-1 0,26 0,-26 0,1 0,-1 0,1 0,24 0,-24 0,0 0,24 0,0 0,-24 0,25 0,-1 0,0-25,-24 25,24 0,1 0,-1 0,1 0,-1 0,0 0,1-25,-1 25,1 0,-1 0,0 0,26 0,-1-24,-25 24,1 0,24 0,-25 0,26 0,-1-25,0 25,0 0,25 0,-24 0,24 0,0 0,0 0,0 0,0 25,0-25,0 0,25 0,-25 0,0 0,24 0,-24 0,0 24,0-24,0 0,-49 25,24-25</inkml:trace>
  <inkml:trace contextRef="#ctx0" brushRef="#br0" timeOffset="13257.3254">8607 8657,'0'74,"25"-49,-25 25,0-26,0 1,-25-74,25-1,-25-24,25-1,-24 1,-1-25,25-1,-25 1,25 0,-25 0,25-1,0 1,25 25,0-1,-25 1,49 24,-24 1,25 24,-1 25,1 0,24 25,-24 24,0 26,-1-1,1 25,-25-24,0-1,-25 26,0-26,-25 0,0 1,-25-1,25-24,-24-25,-1-1,25 1,-24-25</inkml:trace>
  <inkml:trace contextRef="#ctx0" brushRef="#br0" timeOffset="13832.3831">9203 8756,'-25'-25,"25"0,-25 1,25-1,-25 0,25-25,0 1,0 24,0-25,25 26,-25-1,25 0,0 0,-1 0,-24 25</inkml:trace>
  <inkml:trace contextRef="#ctx0" brushRef="#br0" timeOffset="13978.3977">9401 8607,'25'50,"-25"-25,25-1</inkml:trace>
  <inkml:trace contextRef="#ctx0" brushRef="#br0" timeOffset="14609.4608">9649 8235,'-25'50,"0"-25,25-1,-24 26,-1 0,25-26,-25 26,25-25,0 0,0-1,25 1,0 0,-1 0,1-25,0 0,25 0,-26-25,26 0,-25 0,24 1,-24-26,-25 25,25-24,-25 24,-25 0,0 0,1 25,-1 0,0 0,0 25,0 0,25 24,-24-24,48 0,-24 0,25 0,0-1,0 1,24 0,-24 0,25-25,-1 0,-24 0</inkml:trace>
  <inkml:trace contextRef="#ctx0" brushRef="#br0" timeOffset="15865.5864">10716 8285,'24'25,"1"24,0-24,25 25,-1-26,1 26,-25 0,24-26,1 1,-25 0,-1 0,1 0</inkml:trace>
  <inkml:trace contextRef="#ctx0" brushRef="#br0" timeOffset="16073.6072">10740 8582,'0'-49,"25"24,25-25,24 1,-24 24,24-25,1 26,-26-26</inkml:trace>
  <inkml:trace contextRef="#ctx0" brushRef="#br0" timeOffset="17457.7456">11906 8210,'-25'0,"25"0,-49 0,24 25,-25 0,1 25,-1-1,1 1,-1-1,25 1,0 0,25-26,-24 26,24-25,24 0,1-1,0-24,0-24,0-1,24 0,-24 0,25-24,-26 24,1 0,0-25,0 26,0-26,-25 25,24 0,-24 1,0 73,0 1,-24-1,24 26,-25-26,25 26,-25-26,25 26,0-26,-25 1,25 0,0-1,25-24,-25 0,25-25,0-25,-1-25,1-24</inkml:trace>
  <inkml:trace contextRef="#ctx0" brushRef="#br0" timeOffset="17690.7689">12055 8384,'-25'50,"25"-1,0 1,0-25,25-25,0 24,0-24,-1 25,1-25,0 0,0-25,0 1,0-1</inkml:trace>
  <inkml:trace contextRef="#ctx0" brushRef="#br0" timeOffset="18313.8311">12452 8310,'0'-25,"-25"0,25 25,-25 0,25 0,-24 25,-1-25,25 25,-25 24,25 1,0-1,0-49,25 25,0-25,-1-25,-24 25,25 0,0 0,0 0,-25 0,0 50,25-50,-25 0,24-25,1 0,0 1,0-1,24 0,-24 0,25 25,-25 0,-1 25,1 0,0 0,-25-1,25 1,-25 0,0 25,0-75</inkml:trace>
  <inkml:trace contextRef="#ctx0" brushRef="#br0" timeOffset="18569.8568">12998 7987,'0'-25,"24"75,-48-25,24 24,0 26,0-26,0 1,0 0,0-1,0 1,0-25,0 24,0-24,0 0</inkml:trace>
  <inkml:trace contextRef="#ctx0" brushRef="#br0" timeOffset="18729.8728">12948 8384,'25'-25,"0"25,-25 0,24-25,1 25,0 0,25 0</inkml:trace>
  <inkml:trace contextRef="#ctx0" brushRef="#br0" timeOffset="18857.8856">13246 8508,'0'25,"25"-50,-1-25,-24 26</inkml:trace>
  <inkml:trace contextRef="#ctx0" brushRef="#br0" timeOffset="19089.9088">13395 8037,'0'-25,"24"0,-24 50,0 25,0-1,0 1,0-1,0 1,0 0,25-26,-25 26,0-25,25 0,-25 24</inkml:trace>
  <inkml:trace contextRef="#ctx0" brushRef="#br0" timeOffset="19257.9256">13395 8334,'24'0,"1"0,-25 0,25 0,0 25</inkml:trace>
  <inkml:trace contextRef="#ctx0" brushRef="#br0" timeOffset="19642.9641">13643 8409,'24'0,"-24"-25,25-25,-25 26,0 24,25 24,-25 1,25 25,0-1,-1 1,-24 0,25-1,-25 26,0-26,0 1,-25-1,1-24,-26 25,25-50,-24 25,-1-25,25-25,-24 25,24-25,0-25,25 26</inkml:trace>
  <inkml:trace contextRef="#ctx0" brushRef="#br0" timeOffset="20026.0024">14238 8161,'-75'0,"51"0,-1 0,0 25,25-1,25 1,0 25,24-25,-24 24,0-24,-25 0,-25 24,25-49,-50 25,26-25,-1 0,-25 0,50 0,25 0,0-25</inkml:trace>
  <inkml:trace contextRef="#ctx0" brushRef="#br0" timeOffset="20226.0224">14461 8384,'-25'0,"25"25,-24-25,-1 49,50-24,-25 0,24-25,26 25,-25-25,0-25,-1 0,26 0</inkml:trace>
  <inkml:trace contextRef="#ctx0" brushRef="#br0" timeOffset="20442.044">14734 7987,'0'50,"-25"-1,25 26,-25-26,25 1,0 0,0-1,0 1,0-25,25-1,-25-24,25 0,0 0</inkml:trace>
  <inkml:trace contextRef="#ctx0" brushRef="#br0" timeOffset="20786.0784">14957 8186,'-49'49,"24"-24,0 25,25-26,0 1,0 0,25-25,0 25,24-25,-24 0,25 0,-26-50,1 25,25-24,-50-26,25 26,-25-26,-25 26,0-1,0 0,-24 26,24-1,-25-25,25 25</inkml:trace>
  <inkml:trace contextRef="#ctx0" brushRef="#br0" timeOffset="31059.1056">9451 8855,'0'25</inkml:trace>
  <inkml:trace contextRef="#ctx0" brushRef="#br0" timeOffset="31459.1456">12750 8682,'24'24,"-24"1</inkml:trace>
  <inkml:trace contextRef="#ctx0" brushRef="#br0" timeOffset="47018.7011">8409 13717,'25'50,"-25"-26,0 1,0 0,0 25,0-26,0 1,0 0,0 0</inkml:trace>
  <inkml:trace contextRef="#ctx0" brushRef="#br0" timeOffset="47714.7708">8682 13618,'-50'-50,"0"1,1 24,-1 0,1 0,-26 25,1 0,-1 25,26-25,-1 25,1 24,-1 1,25 0,0-1,25 1,25 24,0-24,25-1,-1 26,26-26,-1-24,25 25,-24-50,-1 25,0-50,1 0,-26-25,1 1,-25-26,-25 26,-25-26,0 1,-24 0,-1 24,0 0</inkml:trace>
  <inkml:trace contextRef="#ctx0" brushRef="#br0" timeOffset="103604.3594">14808 13742,'0'-25,"25"0,-25 25,25 0,0-25,0 25,-1 0,1 25,0-25,0 0,0 25,-1-25,-24 25,-24 0,-26-25,25 24,-24-24,24 25,0-25,0 25,25 0,0 24,25-24,0-25,24 25,1 0,-25-25,24 25</inkml:trace>
  <inkml:trace contextRef="#ctx0" brushRef="#br0" timeOffset="104156.4144">15280 13618,'-75'-75,"1"26,-25 24,24 0,-24 0,0 25,24 0,1 0,0 25,24 0,25 25,0-26,1 51,48-26,-24 26,25-1,25 1,-1-1,26 0,24 1,-25-26,50 1,-24 0,-1-26,-25-24,25 0,-49-24,0-1,-25-25,-1 1,-24-26,0-24,0 25,-24-1,-26-24,25 49,-25-24</inkml:trace>
  <inkml:trace contextRef="#ctx0" brushRef="#br0" timeOffset="154638.4623">20712 14734,'-25'0,"50"0</inkml:trace>
  <inkml:trace contextRef="#ctx0" brushRef="#br0" timeOffset="166934.6918">19670 13717,'75'0,"-26"-25,26 25,-1 0,0 0,1 0,-50 0,-1 0,-24 0,-24 0,-26 0,0 25,1-25,24 25,0 0,25-1,25 1,0 25,49-25,-24 24,24 1,-24-1,-25-24,-1 25,-48-25,-1-1,-50-24,26 25,-50-25,24 0,1 0,24 0</inkml:trace>
  <inkml:trace contextRef="#ctx0" brushRef="#br0" timeOffset="167158.7142">20439 13643,'-25'-75,"-49"26,-25 24,-1-25,-24 50,-24 0,24 25,-25 25,25-1,24 26,51-1</inkml:trace>
  <inkml:trace contextRef="#ctx0" brushRef="#br0" timeOffset="167334.7318">19273 13940,'75'174,"-1"-100,50 1,0-1,25-24,0-25,0-25,-25-25,0-25,-25-24,-25-1,-24-24,-50-25,-25 25,-25-25,-49 25</inkml:trace>
  <inkml:trace contextRef="#ctx0" brushRef="#br0" timeOffset="211848.1827">2902 10170,'99'0,"1"0,24 0,49-25,-24 25,50 0,-1 25,-24-25,-1 25,-24 0,-25-1,-25-24,-49 25,-25-25,-50 0,-50 0,1-25,-75 25,0-24,-24 24,-1-25,-24 25,24 0,0 0,50 25,25-25,25 0,99 0,74 0,25 0,49 0,51 0,-1 24,-25 1,-24 0,-50-25,-74 25,-75-50,-50 25,-49-25,-24 0,-51 1,1-1,-1 25</inkml:trace>
  <inkml:trace contextRef="#ctx0" brushRef="#br0" timeOffset="220850.0828">19893 8855,'-297'-25,"49"1,0 48,-50 1,50 50,0-1,0 25,25 1,24 24,25 24,75 1,25-25,24 25,50-25,75 0,-1-25,100 1,24-1,50-25,25 1,50-1,24-24,25-1,0 1,-25-25,25-1,-24 1,-1-25,-50-25,-49-49,-24 0,-75-50,-1 0,-98-50,-25 0,-50-24,-74-25,-50 24,-49 1,-26-1,-49 50,1 25,-26 25,0 50,1 24,49 0</inkml:trace>
  <inkml:trace contextRef="#ctx0" brushRef="#br0" timeOffset="221217.1195">19546 7640,'-25'74,"0"1,-24-1,-1 25,1 1,-1-26,0 25,-24-24,24-1,1 0,-1-49</inkml:trace>
  <inkml:trace contextRef="#ctx0" brushRef="#br0" timeOffset="221682.166">18479 6796,'25'100,"-25"-26,0 1,0-1,0-24,0 24,0-24,0-1,0 1,25-1</inkml:trace>
  <inkml:trace contextRef="#ctx0" brushRef="#br0" timeOffset="222057.2035">18331 6648,'0'0,"24"-25,26 50,0-1,24 26,25 0,1-1,-1 26,0-1,-25 1,1 24,-50-25,-25 1,0-26,-25 26,-25-26,1-24,-26 25,26-50,-1 24,0-48,26-1,-26-25</inkml:trace>
  <inkml:trace contextRef="#ctx0" brushRef="#br0" timeOffset="222217.2195">19174 7169,'25'74,"0"-49,-25 24,0-24,-25 0</inkml:trace>
  <inkml:trace contextRef="#ctx0" brushRef="#br0" timeOffset="222345.2323">19149 7069,'0'-49,"0"24,25 0,-25 0,25 25,-25-24</inkml:trace>
  <inkml:trace contextRef="#ctx0" brushRef="#br0" timeOffset="222617.2595">19422 7342,'0'-49,"-25"-1,25 25,0-24,0 24,0-25,25 100,-25-1,25-24</inkml:trace>
  <inkml:trace contextRef="#ctx0" brushRef="#br0" timeOffset="222889.2867">19596 7268,'74'0,"-49"0,25-25,-1 0,-24 0,-25 1,25-1,-25 0,-25 0,0 0,0 50,-24-25,24 50,-25-25,26-1,24 1,-25 25,50-25,-1-1,26-24,0 25,-1-50,1 25</inkml:trace>
  <inkml:trace contextRef="#ctx0" brushRef="#br0" timeOffset="223048.3026">20017 7243,'-24'25,"24"0,-25-1,25 26,25-50,-25 0</inkml:trace>
  <inkml:trace contextRef="#ctx0" brushRef="#br0" timeOffset="223290.3268">20191 6697,'0'25,"0"25,0-1,0 26,25-1,-25 1,0-26,25 26,-1-26,-24 1,0-1,0-24,0 0</inkml:trace>
  <inkml:trace contextRef="#ctx0" brushRef="#br0" timeOffset="223441.3419">20092 7169,'25'-25,"24"0,1 0,-1 0</inkml:trace>
  <inkml:trace contextRef="#ctx0" brushRef="#br0" timeOffset="223753.3731">20985 6524,'0'49,"-25"26,-25-1,26 25,-26-24,0-1,26 25,-1-24,0-1,-25-24,50 24,-25-24,25-25,0-1,0 1</inkml:trace>
  <inkml:trace contextRef="#ctx0" brushRef="#br0" timeOffset="224089.4067">20985 7119,'0'74,"0"-24,0-25,0 24,0-24,0 0,25-25,-1-25,-24 25,25-25,0-24,0 24,-25 0,25-24,-1 24,-24 0,25 0</inkml:trace>
  <inkml:trace contextRef="#ctx0" brushRef="#br0" timeOffset="224641.4619">21307 7094,'-25'25,"1"0,-1 0,0-1,25-24,-25 50,25-25,25-25,0 0,0 0,-25 0,24 0,1 0,-25 0,25-25,0 25,-25-25,25 25,-25 0,24 25,1 0,-25-25,25 25,-25-25,25 24,0-24,-25 0,24 25,-24-25,25 0,-25 0,25-49,-25 24,25-25,-25 25,25 25</inkml:trace>
  <inkml:trace contextRef="#ctx0" brushRef="#br0" timeOffset="224809.4787">21779 7342,'0'25,"-25"-25,0-25,50 0</inkml:trace>
  <inkml:trace contextRef="#ctx0" brushRef="#br0" timeOffset="224962.494">21803 7119,'0'-25,"25"0,-25 25,25 0,0 0,0 0,24 0</inkml:trace>
  <inkml:trace contextRef="#ctx0" brushRef="#br0" timeOffset="225121.5099">22051 7218,'-49'25,"24"0,0 0,25-1,25-24,0 0,0-24</inkml:trace>
  <inkml:trace contextRef="#ctx0" brushRef="#br0" timeOffset="225513.5491">22299 6921,'-49'74,"24"-24,0-1,25 1,-25-1,50-24,-25 0,0 0,25-25,0 0,24 0,-24 0,25-25,-1 0,26 0,-26 25,1 0,-25 25,0 25,-25-25,0-1,-25 26,-25-25,1 0,-1-1,0-24,26 0,-1 0,25-24,0-1,0-25</inkml:trace>
  <inkml:trace contextRef="#ctx0" brushRef="#br0" timeOffset="225921.5899">22820 6846,'-24'75,"-1"-26,-25 26,25-26,-24 26,49-1,-25-24,50-26,-1 26,26-25,0-25,-1 0,1 0,24-25,-24-25,24 1,-24-1,0 1,-50-1,0 50,-50-25,0 25,1 25,-26 25,26-26,-1 26,50 0,0-1,25 1,25-25,-1 24,1 1,-1-25</inkml:trace>
  <inkml:trace contextRef="#ctx0" brushRef="#br0" timeOffset="226321.6299">21754 7913,'-25'49,"0"1,-25-25,1 24,-1-24,25 25,1-25,24 24,24-24,1 0,25 0,-1-25,26 0,-1 0,26-25,-26 0,0 0</inkml:trace>
  <inkml:trace contextRef="#ctx0" brushRef="#br0" timeOffset="226536.6513">22200 8111,'-25'0,"-24"0,-1 0,1 25,-1 0,25 24,0-24,1 0,24 0,24 0,1-1,0-24,25 0,-26 0,26 0,-25 0,0-24,-1-26,1 25</inkml:trace>
  <inkml:trace contextRef="#ctx0" brushRef="#br0" timeOffset="226793.6771">22175 8012,'25'74,"0"-49,0 25,24-1,-24 1,25-25,-25 24,-25-24,-25 0,0-25,-25 0,26 0,-26-25,50-24,-25-1</inkml:trace>
  <inkml:trace contextRef="#ctx0" brushRef="#br0" timeOffset="226994.6972">22597 7863,'25'50,"-25"-1,0 1,-25 24,0-24,25 0,-25-1,25-24,0 0,0 0</inkml:trace>
  <inkml:trace contextRef="#ctx0" brushRef="#br0" timeOffset="227113.7091">22498 8186,'25'-25,"-1"0,26 0,24 0,1 1</inkml:trace>
  <inkml:trace contextRef="#ctx0" brushRef="#br0" timeOffset="227304.7282">22845 8037,'-49'0,"-1"25,25-25,25 24,-25 1,50 25,25-1,-25-24,-1 25,1-25,0-1,-50 26,-24-25,-1 0</inkml:trace>
</inkml:ink>
</file>

<file path=ppt/ink/ink3.xml><?xml version="1.0" encoding="utf-8"?>
<inkml:ink xmlns:inkml="http://www.w3.org/2003/InkML">
  <inkml:definitions>
    <inkml:context xml:id="ctx0">
      <inkml:inkSource xml:id="inkSrc0">
        <inkml:traceFormat>
          <inkml:channel name="X" type="integer" max="2390" units="cm"/>
          <inkml:channel name="Y" type="integer" max="768" units="cm"/>
        </inkml:traceFormat>
        <inkml:channelProperties>
          <inkml:channelProperty channel="X" name="resolution" value="49.58506" units="1/cm"/>
          <inkml:channelProperty channel="Y" name="resolution" value="28.33948" units="1/cm"/>
        </inkml:channelProperties>
      </inkml:inkSource>
      <inkml:timestamp xml:id="ts0" timeString="2014-04-03T08:08:28.750"/>
    </inkml:context>
    <inkml:brush xml:id="br0">
      <inkml:brushProperty name="width" value="0.05292" units="cm"/>
      <inkml:brushProperty name="height" value="0.05292" units="cm"/>
      <inkml:brushProperty name="color" value="#C0504D"/>
    </inkml:brush>
  </inkml:definitions>
  <inkml:trace contextRef="#ctx0" brushRef="#br0">15925 893,'198'-50,"224"26,-298-1,0 25,-25 0,-25 0,-24 0,-25 0,-50 0,-25 0,-24 0,-25 0,-25 25,-25-25,0 0,0 24,0 1,25 0,0-25,50 25,0-25,148-25,0 0,50 0,25 1,0 24,0-25,25 25,-26 0,-24 25,-24-25,-51 0,-49 24,-49-24,-26 0,-49 25,-25-25,-24 25,24-25,0 25,50-25,49 25,75-1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B5179-061B-4CC8-8D36-1AF9ACB01F22}" type="datetimeFigureOut">
              <a:rPr lang="en-GB" smtClean="0"/>
              <a:t>04/05/2014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25DD2F-8AC1-442F-8947-930F4D9DF8B1}" type="slidenum">
              <a:rPr lang="en-GB" smtClean="0"/>
              <a:t>‹#›</a:t>
            </a:fld>
            <a:endParaRPr lang="en-GB"/>
          </a:p>
        </p:txBody>
      </p:sp>
    </p:spTree>
    <p:extLst>
      <p:ext uri="{BB962C8B-B14F-4D97-AF65-F5344CB8AC3E}">
        <p14:creationId xmlns:p14="http://schemas.microsoft.com/office/powerpoint/2010/main" val="202788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Running costs</a:t>
            </a:r>
          </a:p>
          <a:p>
            <a:r>
              <a:rPr lang="en-US" dirty="0" smtClean="0"/>
              <a:t>Starting up</a:t>
            </a:r>
          </a:p>
          <a:p>
            <a:r>
              <a:rPr lang="en-US" dirty="0" smtClean="0"/>
              <a:t>Expanding</a:t>
            </a:r>
          </a:p>
          <a:p>
            <a:r>
              <a:rPr lang="en-US" dirty="0" smtClean="0"/>
              <a:t>Getting out of difficulty</a:t>
            </a:r>
            <a:endParaRPr lang="en-US" dirty="0"/>
          </a:p>
        </p:txBody>
      </p:sp>
      <p:sp>
        <p:nvSpPr>
          <p:cNvPr id="4" name="Slide Number Placeholder 3"/>
          <p:cNvSpPr>
            <a:spLocks noGrp="1"/>
          </p:cNvSpPr>
          <p:nvPr>
            <p:ph type="sldNum" sz="quarter" idx="10"/>
          </p:nvPr>
        </p:nvSpPr>
        <p:spPr/>
        <p:txBody>
          <a:bodyPr/>
          <a:lstStyle/>
          <a:p>
            <a:fld id="{C225DD2F-8AC1-442F-8947-930F4D9DF8B1}" type="slidenum">
              <a:rPr lang="en-GB" smtClean="0"/>
              <a:t>3</a:t>
            </a:fld>
            <a:endParaRPr lang="en-GB"/>
          </a:p>
        </p:txBody>
      </p:sp>
    </p:spTree>
    <p:extLst>
      <p:ext uri="{BB962C8B-B14F-4D97-AF65-F5344CB8AC3E}">
        <p14:creationId xmlns:p14="http://schemas.microsoft.com/office/powerpoint/2010/main" val="278602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5DD2F-8AC1-442F-8947-930F4D9DF8B1}" type="slidenum">
              <a:rPr lang="en-GB" smtClean="0"/>
              <a:t>5</a:t>
            </a:fld>
            <a:endParaRPr lang="en-GB"/>
          </a:p>
        </p:txBody>
      </p:sp>
    </p:spTree>
    <p:extLst>
      <p:ext uri="{BB962C8B-B14F-4D97-AF65-F5344CB8AC3E}">
        <p14:creationId xmlns:p14="http://schemas.microsoft.com/office/powerpoint/2010/main" val="185123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and time period</a:t>
            </a:r>
          </a:p>
          <a:p>
            <a:r>
              <a:rPr lang="en-US" dirty="0" smtClean="0"/>
              <a:t>Amount needed</a:t>
            </a:r>
          </a:p>
          <a:p>
            <a:r>
              <a:rPr lang="en-US" dirty="0" smtClean="0"/>
              <a:t>Status and size</a:t>
            </a:r>
          </a:p>
          <a:p>
            <a:r>
              <a:rPr lang="en-US" dirty="0" smtClean="0"/>
              <a:t>Control</a:t>
            </a:r>
            <a:r>
              <a:rPr lang="en-US" baseline="0" dirty="0" smtClean="0"/>
              <a:t> (shareholders?)</a:t>
            </a:r>
          </a:p>
          <a:p>
            <a:r>
              <a:rPr lang="en-US" baseline="0" dirty="0" smtClean="0"/>
              <a:t>Risk and gearing</a:t>
            </a:r>
            <a:endParaRPr lang="en-US" dirty="0"/>
          </a:p>
        </p:txBody>
      </p:sp>
      <p:sp>
        <p:nvSpPr>
          <p:cNvPr id="4" name="Slide Number Placeholder 3"/>
          <p:cNvSpPr>
            <a:spLocks noGrp="1"/>
          </p:cNvSpPr>
          <p:nvPr>
            <p:ph type="sldNum" sz="quarter" idx="10"/>
          </p:nvPr>
        </p:nvSpPr>
        <p:spPr/>
        <p:txBody>
          <a:bodyPr/>
          <a:lstStyle/>
          <a:p>
            <a:fld id="{C225DD2F-8AC1-442F-8947-930F4D9DF8B1}" type="slidenum">
              <a:rPr lang="en-GB" smtClean="0"/>
              <a:t>7</a:t>
            </a:fld>
            <a:endParaRPr lang="en-GB"/>
          </a:p>
        </p:txBody>
      </p:sp>
    </p:spTree>
    <p:extLst>
      <p:ext uri="{BB962C8B-B14F-4D97-AF65-F5344CB8AC3E}">
        <p14:creationId xmlns:p14="http://schemas.microsoft.com/office/powerpoint/2010/main" val="342200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Overdraft agreement</a:t>
            </a:r>
          </a:p>
          <a:p>
            <a:r>
              <a:rPr lang="en-US" dirty="0" smtClean="0"/>
              <a:t>Reduce/delay</a:t>
            </a:r>
            <a:r>
              <a:rPr lang="en-US" baseline="0" dirty="0" smtClean="0"/>
              <a:t> expenses or increase credit periods with suppliers</a:t>
            </a:r>
          </a:p>
          <a:p>
            <a:r>
              <a:rPr lang="en-US" baseline="0" dirty="0" smtClean="0"/>
              <a:t>Increase income (sales, training, hours, selling assets)</a:t>
            </a:r>
          </a:p>
          <a:p>
            <a:endParaRPr lang="en-US" dirty="0"/>
          </a:p>
        </p:txBody>
      </p:sp>
      <p:sp>
        <p:nvSpPr>
          <p:cNvPr id="4" name="Slide Number Placeholder 3"/>
          <p:cNvSpPr>
            <a:spLocks noGrp="1"/>
          </p:cNvSpPr>
          <p:nvPr>
            <p:ph type="sldNum" sz="quarter" idx="10"/>
          </p:nvPr>
        </p:nvSpPr>
        <p:spPr/>
        <p:txBody>
          <a:bodyPr/>
          <a:lstStyle/>
          <a:p>
            <a:fld id="{C225DD2F-8AC1-442F-8947-930F4D9DF8B1}" type="slidenum">
              <a:rPr lang="en-GB" smtClean="0"/>
              <a:t>14</a:t>
            </a:fld>
            <a:endParaRPr lang="en-GB"/>
          </a:p>
        </p:txBody>
      </p:sp>
    </p:spTree>
    <p:extLst>
      <p:ext uri="{BB962C8B-B14F-4D97-AF65-F5344CB8AC3E}">
        <p14:creationId xmlns:p14="http://schemas.microsoft.com/office/powerpoint/2010/main" val="117196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16</a:t>
            </a:fld>
            <a:endParaRPr lang="en-GB"/>
          </a:p>
        </p:txBody>
      </p:sp>
      <p:sp>
        <p:nvSpPr>
          <p:cNvPr id="5" name="Date Placeholder 4"/>
          <p:cNvSpPr>
            <a:spLocks noGrp="1"/>
          </p:cNvSpPr>
          <p:nvPr>
            <p:ph type="dt" idx="11"/>
          </p:nvPr>
        </p:nvSpPr>
        <p:spPr/>
        <p:txBody>
          <a:bodyPr/>
          <a:lstStyle/>
          <a:p>
            <a:fld id="{6C2F8E79-7EA1-4D24-A825-BDD159BC1EB6}" type="datetime1">
              <a:rPr lang="en-GB" smtClean="0"/>
              <a:t>04/05/2014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346053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Balance Sheet</a:t>
            </a:r>
            <a:endParaRPr lang="en-GB"/>
          </a:p>
        </p:txBody>
      </p:sp>
      <p:sp>
        <p:nvSpPr>
          <p:cNvPr id="5" name="Date Placeholder 4"/>
          <p:cNvSpPr>
            <a:spLocks noGrp="1"/>
          </p:cNvSpPr>
          <p:nvPr>
            <p:ph type="dt" idx="11"/>
          </p:nvPr>
        </p:nvSpPr>
        <p:spPr/>
        <p:txBody>
          <a:bodyPr/>
          <a:lstStyle/>
          <a:p>
            <a:fld id="{57D131E4-9F74-4336-96C5-75737EBFBCB9}" type="datetime1">
              <a:rPr lang="en-GB" smtClean="0"/>
              <a:t>04/05/2014</a:t>
            </a:fld>
            <a:endParaRPr lang="en-GB"/>
          </a:p>
        </p:txBody>
      </p:sp>
      <p:sp>
        <p:nvSpPr>
          <p:cNvPr id="6" name="Slide Number Placeholder 5"/>
          <p:cNvSpPr>
            <a:spLocks noGrp="1"/>
          </p:cNvSpPr>
          <p:nvPr>
            <p:ph type="sldNum" sz="quarter" idx="12"/>
          </p:nvPr>
        </p:nvSpPr>
        <p:spPr/>
        <p:txBody>
          <a:bodyPr/>
          <a:lstStyle/>
          <a:p>
            <a:fld id="{C225DD2F-8AC1-442F-8947-930F4D9DF8B1}" type="slidenum">
              <a:rPr lang="en-GB" smtClean="0"/>
              <a:t>18</a:t>
            </a:fld>
            <a:endParaRPr lang="en-GB"/>
          </a:p>
        </p:txBody>
      </p:sp>
    </p:spTree>
    <p:extLst>
      <p:ext uri="{BB962C8B-B14F-4D97-AF65-F5344CB8AC3E}">
        <p14:creationId xmlns:p14="http://schemas.microsoft.com/office/powerpoint/2010/main" val="37553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1A756-B3CA-4B23-8DEC-B28E389FB06B}" type="slidenum">
              <a:rPr lang="en-GB" altLang="en-US"/>
              <a:pPr/>
              <a:t>23</a:t>
            </a:fld>
            <a:endParaRPr lang="en-GB" altLang="en-US"/>
          </a:p>
        </p:txBody>
      </p:sp>
      <p:sp>
        <p:nvSpPr>
          <p:cNvPr id="76802" name="Rectangle 2"/>
          <p:cNvSpPr>
            <a:spLocks noGrp="1" noRot="1" noChangeAspect="1" noChangeArrowheads="1" noTextEdit="1"/>
          </p:cNvSpPr>
          <p:nvPr>
            <p:ph type="sldImg"/>
          </p:nvPr>
        </p:nvSpPr>
        <p:spPr bwMode="auto">
          <a:xfrm>
            <a:off x="1143000" y="685800"/>
            <a:ext cx="4572000" cy="3430588"/>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4824" y="4344112"/>
            <a:ext cx="5028353" cy="4113977"/>
          </a:xfrm>
          <a:prstGeom prst="rect">
            <a:avLst/>
          </a:prstGeom>
          <a:solidFill>
            <a:srgbClr val="FFFFFF"/>
          </a:solidFill>
          <a:ln>
            <a:solidFill>
              <a:srgbClr val="000000"/>
            </a:solidFill>
            <a:miter lim="800000"/>
            <a:headEnd/>
            <a:tailEnd/>
          </a:ln>
        </p:spPr>
        <p:txBody>
          <a:bodyPr/>
          <a:lstStyle/>
          <a:p>
            <a:r>
              <a:rPr lang="en-GB" altLang="en-US" dirty="0"/>
              <a:t>It is essential that businesses account for exactly how all money borrowed has been spent. If a company is unable to balance where their money has been spent with where their money has come from, they will inevitably get into financial difficulty. In addition, the information in a balance sheet is of particular interest to those who have invested in the business, for example shareholders. They will want to know exactly how their money has been spent and will doubtless question any discrepancies which arise. </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Financial Analysis</a:t>
            </a:r>
            <a:endParaRPr lang="en-GB"/>
          </a:p>
        </p:txBody>
      </p:sp>
      <p:sp>
        <p:nvSpPr>
          <p:cNvPr id="5" name="Date Placeholder 4"/>
          <p:cNvSpPr>
            <a:spLocks noGrp="1"/>
          </p:cNvSpPr>
          <p:nvPr>
            <p:ph type="dt" idx="11"/>
          </p:nvPr>
        </p:nvSpPr>
        <p:spPr/>
        <p:txBody>
          <a:bodyPr/>
          <a:lstStyle/>
          <a:p>
            <a:fld id="{B02A7F48-3E2F-4FEE-8968-81591618EFC8}" type="datetime1">
              <a:rPr lang="en-GB" smtClean="0"/>
              <a:t>04/05/2014</a:t>
            </a:fld>
            <a:endParaRPr lang="en-GB"/>
          </a:p>
        </p:txBody>
      </p:sp>
      <p:sp>
        <p:nvSpPr>
          <p:cNvPr id="6" name="Slide Number Placeholder 5"/>
          <p:cNvSpPr>
            <a:spLocks noGrp="1"/>
          </p:cNvSpPr>
          <p:nvPr>
            <p:ph type="sldNum" sz="quarter" idx="12"/>
          </p:nvPr>
        </p:nvSpPr>
        <p:spPr/>
        <p:txBody>
          <a:bodyPr/>
          <a:lstStyle/>
          <a:p>
            <a:fld id="{C225DD2F-8AC1-442F-8947-930F4D9DF8B1}" type="slidenum">
              <a:rPr lang="en-GB" smtClean="0"/>
              <a:t>31</a:t>
            </a:fld>
            <a:endParaRPr lang="en-GB"/>
          </a:p>
        </p:txBody>
      </p:sp>
    </p:spTree>
    <p:extLst>
      <p:ext uri="{BB962C8B-B14F-4D97-AF65-F5344CB8AC3E}">
        <p14:creationId xmlns:p14="http://schemas.microsoft.com/office/powerpoint/2010/main" val="3982362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no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31602B8-6B44-43D9-9492-3A62EC229D4F}" type="datetimeFigureOut">
              <a:rPr lang="en-GB" smtClean="0"/>
              <a:t>04/05/2014</a:t>
            </a:fld>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C9A09C-E731-4EC8-8C37-5EC24E19EC88}" type="slidenum">
              <a:rPr lang="en-GB" smtClean="0"/>
              <a:t>‹#›</a:t>
            </a:fld>
            <a:endParaRPr lang="en-GB"/>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392" y="4068"/>
            <a:ext cx="1055716" cy="148328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31602B8-6B44-43D9-9492-3A62EC229D4F}" type="datetimeFigureOut">
              <a:rPr lang="en-GB" smtClean="0"/>
              <a:t>04/05/2014</a:t>
            </a:fld>
            <a:endParaRPr lang="en-GB"/>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31602B8-6B44-43D9-9492-3A62EC229D4F}" type="datetimeFigureOut">
              <a:rPr lang="en-GB" smtClean="0"/>
              <a:t>04/05/2014</a:t>
            </a:fld>
            <a:endParaRPr lang="en-GB"/>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C9A09C-E731-4EC8-8C37-5EC24E19EC88}"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spTree>
    <p:extLst>
      <p:ext uri="{BB962C8B-B14F-4D97-AF65-F5344CB8AC3E}">
        <p14:creationId xmlns:p14="http://schemas.microsoft.com/office/powerpoint/2010/main" val="22822177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r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pic>
        <p:nvPicPr>
          <p:cNvPr id="9" name="Picture 5">
            <a:hlinkClick r:id="" action="ppaction://noaction"/>
          </p:cNvPr>
          <p:cNvPicPr>
            <a:picLocks noChangeAspect="1" noChangeArrowheads="1"/>
          </p:cNvPicPr>
          <p:nvPr userDrawn="1"/>
        </p:nvPicPr>
        <p:blipFill>
          <a:blip r:embed="rId3" cstate="print"/>
          <a:srcRect l="23438" t="36458" r="56250" b="52084"/>
          <a:stretch>
            <a:fillRect/>
          </a:stretch>
        </p:blipFill>
        <p:spPr bwMode="auto">
          <a:xfrm>
            <a:off x="0" y="6175390"/>
            <a:ext cx="1619672" cy="6847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ig Pictu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pic>
        <p:nvPicPr>
          <p:cNvPr id="10" name="Picture 7"/>
          <p:cNvPicPr>
            <a:picLocks noChangeAspect="1" noChangeArrowheads="1"/>
          </p:cNvPicPr>
          <p:nvPr userDrawn="1"/>
        </p:nvPicPr>
        <p:blipFill>
          <a:blip r:embed="rId3" cstate="print"/>
          <a:srcRect l="64844" t="41667" r="14063" b="46875"/>
          <a:stretch>
            <a:fillRect/>
          </a:stretch>
        </p:blipFill>
        <p:spPr bwMode="auto">
          <a:xfrm>
            <a:off x="0" y="6174221"/>
            <a:ext cx="1714480" cy="699059"/>
          </a:xfrm>
          <a:prstGeom prst="rect">
            <a:avLst/>
          </a:prstGeom>
          <a:noFill/>
          <a:ln w="9525">
            <a:noFill/>
            <a:miter lim="800000"/>
            <a:headEnd/>
            <a:tailEnd/>
          </a:ln>
        </p:spPr>
      </p:pic>
    </p:spTree>
    <p:extLst>
      <p:ext uri="{BB962C8B-B14F-4D97-AF65-F5344CB8AC3E}">
        <p14:creationId xmlns:p14="http://schemas.microsoft.com/office/powerpoint/2010/main" val="42217548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bjectives and Level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72795"/>
            <a:ext cx="8229600" cy="4525963"/>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pic>
        <p:nvPicPr>
          <p:cNvPr id="11" name="Picture 6"/>
          <p:cNvPicPr>
            <a:picLocks noChangeAspect="1" noChangeArrowheads="1"/>
          </p:cNvPicPr>
          <p:nvPr userDrawn="1"/>
        </p:nvPicPr>
        <p:blipFill>
          <a:blip r:embed="rId3" cstate="print"/>
          <a:srcRect l="48438" t="27083" r="34236" b="68513"/>
          <a:stretch>
            <a:fillRect/>
          </a:stretch>
        </p:blipFill>
        <p:spPr bwMode="auto">
          <a:xfrm>
            <a:off x="0" y="6286520"/>
            <a:ext cx="2997247" cy="571480"/>
          </a:xfrm>
          <a:prstGeom prst="rect">
            <a:avLst/>
          </a:prstGeom>
          <a:noFill/>
          <a:ln w="9525">
            <a:noFill/>
            <a:miter lim="800000"/>
            <a:headEnd/>
            <a:tailEnd/>
          </a:ln>
        </p:spPr>
      </p:pic>
      <p:pic>
        <p:nvPicPr>
          <p:cNvPr id="12" name="Picture 12"/>
          <p:cNvPicPr>
            <a:picLocks noChangeAspect="1" noChangeArrowheads="1"/>
          </p:cNvPicPr>
          <p:nvPr userDrawn="1"/>
        </p:nvPicPr>
        <p:blipFill>
          <a:blip r:embed="rId4" cstate="print"/>
          <a:srcRect l="23438" t="54167" r="61719" b="40703"/>
          <a:stretch>
            <a:fillRect/>
          </a:stretch>
        </p:blipFill>
        <p:spPr bwMode="auto">
          <a:xfrm>
            <a:off x="2916226" y="6286520"/>
            <a:ext cx="2285984" cy="592663"/>
          </a:xfrm>
          <a:prstGeom prst="rect">
            <a:avLst/>
          </a:prstGeom>
          <a:noFill/>
          <a:ln w="9525">
            <a:noFill/>
            <a:miter lim="800000"/>
            <a:headEnd/>
            <a:tailEnd/>
          </a:ln>
        </p:spPr>
      </p:pic>
    </p:spTree>
    <p:extLst>
      <p:ext uri="{BB962C8B-B14F-4D97-AF65-F5344CB8AC3E}">
        <p14:creationId xmlns:p14="http://schemas.microsoft.com/office/powerpoint/2010/main" val="29688027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lenar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pic>
        <p:nvPicPr>
          <p:cNvPr id="9" name="Picture 10">
            <a:hlinkClick r:id="" action="ppaction://noaction"/>
          </p:cNvPr>
          <p:cNvPicPr>
            <a:picLocks noChangeAspect="1" noChangeArrowheads="1"/>
          </p:cNvPicPr>
          <p:nvPr userDrawn="1"/>
        </p:nvPicPr>
        <p:blipFill>
          <a:blip r:embed="rId3" cstate="print"/>
          <a:srcRect l="25000" t="41667" r="60938" b="45833"/>
          <a:stretch>
            <a:fillRect/>
          </a:stretch>
        </p:blipFill>
        <p:spPr bwMode="auto">
          <a:xfrm>
            <a:off x="0" y="6066251"/>
            <a:ext cx="1187624" cy="791749"/>
          </a:xfrm>
          <a:prstGeom prst="rect">
            <a:avLst/>
          </a:prstGeom>
          <a:noFill/>
          <a:ln w="9525">
            <a:noFill/>
            <a:miter lim="800000"/>
            <a:headEnd/>
            <a:tailEnd/>
          </a:ln>
        </p:spPr>
      </p:pic>
    </p:spTree>
    <p:extLst>
      <p:ext uri="{BB962C8B-B14F-4D97-AF65-F5344CB8AC3E}">
        <p14:creationId xmlns:p14="http://schemas.microsoft.com/office/powerpoint/2010/main" val="2521260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1602B8-6B44-43D9-9492-3A62EC229D4F}" type="datetimeFigureOut">
              <a:rPr lang="en-GB" smtClean="0"/>
              <a:t>04/05/2014</a:t>
            </a:fld>
            <a:endParaRPr lang="en-GB"/>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no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7596336" y="6407944"/>
            <a:ext cx="1050936" cy="365760"/>
          </a:xfrm>
          <a:prstGeom prst="rect">
            <a:avLst/>
          </a:prstGeom>
        </p:spPr>
        <p:txBody>
          <a:bodyPr vert="horz" anchor="b"/>
          <a:lstStyle>
            <a:lvl1pPr algn="r" eaLnBrk="1" latinLnBrk="0" hangingPunct="1">
              <a:defRPr kumimoji="0" sz="1000">
                <a:solidFill>
                  <a:schemeClr val="tx1"/>
                </a:solidFill>
              </a:defRPr>
            </a:lvl1pPr>
            <a:extLst/>
          </a:lstStyle>
          <a:p>
            <a:fld id="{231602B8-6B44-43D9-9492-3A62EC229D4F}" type="datetimeFigureOut">
              <a:rPr lang="en-GB" smtClean="0"/>
              <a:pPr/>
              <a:t>04/05/2014</a:t>
            </a:fld>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C9A09C-E731-4EC8-8C37-5EC24E19EC8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72" r:id="rId4"/>
    <p:sldLayoutId id="2147483674" r:id="rId5"/>
    <p:sldLayoutId id="2147483675"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rtl="0" eaLnBrk="1" latinLnBrk="0" hangingPunct="1">
        <a:spcBef>
          <a:spcPct val="0"/>
        </a:spcBef>
        <a:buNone/>
        <a:defRPr kumimoji="0" sz="4800" b="1" kern="1200">
          <a:solidFill>
            <a:schemeClr val="accent1"/>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3200" kern="1200">
          <a:solidFill>
            <a:schemeClr val="tx2"/>
          </a:solidFill>
          <a:latin typeface="Calibri" pitchFamily="34" charset="0"/>
          <a:ea typeface="+mn-ea"/>
          <a:cs typeface="Calibri"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2"/>
          </a:solidFill>
          <a:latin typeface="Calibri" pitchFamily="34" charset="0"/>
          <a:ea typeface="+mn-ea"/>
          <a:cs typeface="Calibri"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2"/>
          </a:solidFill>
          <a:latin typeface="Calibri" pitchFamily="34" charset="0"/>
          <a:ea typeface="+mn-ea"/>
          <a:cs typeface="Calibri"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2"/>
          </a:solidFill>
          <a:latin typeface="Calibri" pitchFamily="34" charset="0"/>
          <a:ea typeface="+mn-ea"/>
          <a:cs typeface="Calibri"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2"/>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6 – Business Finance and Accounting</a:t>
            </a:r>
            <a:endParaRPr lang="en-GB" dirty="0"/>
          </a:p>
        </p:txBody>
      </p:sp>
      <p:sp>
        <p:nvSpPr>
          <p:cNvPr id="3" name="Subtitle 2"/>
          <p:cNvSpPr>
            <a:spLocks noGrp="1"/>
          </p:cNvSpPr>
          <p:nvPr>
            <p:ph type="subTitle" idx="1"/>
          </p:nvPr>
        </p:nvSpPr>
        <p:spPr/>
        <p:txBody>
          <a:bodyPr/>
          <a:lstStyle/>
          <a:p>
            <a:r>
              <a:rPr lang="en-GB" dirty="0" smtClean="0"/>
              <a:t>Revision Day</a:t>
            </a:r>
            <a:endParaRPr lang="en-GB" dirty="0"/>
          </a:p>
        </p:txBody>
      </p:sp>
    </p:spTree>
    <p:extLst>
      <p:ext uri="{BB962C8B-B14F-4D97-AF65-F5344CB8AC3E}">
        <p14:creationId xmlns:p14="http://schemas.microsoft.com/office/powerpoint/2010/main" val="2022632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376030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Cash Flow Cycle</a:t>
            </a:r>
            <a:endParaRPr lang="en-US" dirty="0"/>
          </a:p>
        </p:txBody>
      </p:sp>
    </p:spTree>
    <p:extLst>
      <p:ext uri="{BB962C8B-B14F-4D97-AF65-F5344CB8AC3E}">
        <p14:creationId xmlns:p14="http://schemas.microsoft.com/office/powerpoint/2010/main" val="1407434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915000" cy="4525963"/>
          </a:xfrm>
        </p:spPr>
        <p:txBody>
          <a:bodyPr>
            <a:normAutofit fontScale="92500" lnSpcReduction="20000"/>
          </a:bodyPr>
          <a:lstStyle/>
          <a:p>
            <a:r>
              <a:rPr lang="en-US" dirty="0" smtClean="0"/>
              <a:t>Cash is the ‘lifeblood’ of the business</a:t>
            </a:r>
          </a:p>
          <a:p>
            <a:endParaRPr lang="en-US" dirty="0" smtClean="0"/>
          </a:p>
          <a:p>
            <a:r>
              <a:rPr lang="en-US" dirty="0" smtClean="0"/>
              <a:t>If cash stops flowing, the business cannot continue, even if future sales/profits are expected</a:t>
            </a:r>
          </a:p>
          <a:p>
            <a:endParaRPr lang="en-US" dirty="0" smtClean="0"/>
          </a:p>
          <a:p>
            <a:r>
              <a:rPr lang="en-US" dirty="0" smtClean="0"/>
              <a:t>Businesses need to make sure that they plan their cash flow so that cash inflows equal or exceed cash outflows</a:t>
            </a:r>
            <a:endParaRPr lang="en-US" dirty="0"/>
          </a:p>
        </p:txBody>
      </p:sp>
      <p:sp>
        <p:nvSpPr>
          <p:cNvPr id="3" name="Title 2"/>
          <p:cNvSpPr>
            <a:spLocks noGrp="1"/>
          </p:cNvSpPr>
          <p:nvPr>
            <p:ph type="title"/>
          </p:nvPr>
        </p:nvSpPr>
        <p:spPr/>
        <p:txBody>
          <a:bodyPr/>
          <a:lstStyle/>
          <a:p>
            <a:r>
              <a:rPr lang="en-US" dirty="0" smtClean="0"/>
              <a:t>The importance of cash</a:t>
            </a:r>
            <a:endParaRPr lang="en-US" dirty="0"/>
          </a:p>
        </p:txBody>
      </p:sp>
      <p:pic>
        <p:nvPicPr>
          <p:cNvPr id="2050" name="Picture 2" descr="http://pharmaworld.pk.cws3.my-hosting-panel.com/products/gallery/gal869_t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1124744"/>
            <a:ext cx="28765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3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Cash Flow Forecasts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29688" t="31712" r="7813" b="20833"/>
          <a:stretch>
            <a:fillRect/>
          </a:stretch>
        </p:blipFill>
        <p:spPr bwMode="auto">
          <a:xfrm>
            <a:off x="516632" y="1268760"/>
            <a:ext cx="8519864" cy="485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80320" y="5205960"/>
              <a:ext cx="3572280" cy="321840"/>
            </p14:xfrm>
          </p:contentPart>
        </mc:Choice>
        <mc:Fallback xmlns="">
          <p:pic>
            <p:nvPicPr>
              <p:cNvPr id="5" name="Ink 4"/>
              <p:cNvPicPr/>
              <p:nvPr/>
            </p:nvPicPr>
            <p:blipFill>
              <a:blip r:embed="rId4"/>
              <a:stretch>
                <a:fillRect/>
              </a:stretch>
            </p:blipFill>
            <p:spPr>
              <a:xfrm>
                <a:off x="570960" y="5196600"/>
                <a:ext cx="3591000" cy="340560"/>
              </a:xfrm>
              <a:prstGeom prst="rect">
                <a:avLst/>
              </a:prstGeom>
            </p:spPr>
          </p:pic>
        </mc:Fallback>
      </mc:AlternateContent>
    </p:spTree>
    <p:extLst>
      <p:ext uri="{BB962C8B-B14F-4D97-AF65-F5344CB8AC3E}">
        <p14:creationId xmlns:p14="http://schemas.microsoft.com/office/powerpoint/2010/main" val="94215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Flow Forecasts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830945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190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Solving cash flow problems</a:t>
            </a:r>
            <a:endParaRPr lang="en-US" dirty="0"/>
          </a:p>
        </p:txBody>
      </p:sp>
      <p:sp>
        <p:nvSpPr>
          <p:cNvPr id="4" name="Oval 3"/>
          <p:cNvSpPr/>
          <p:nvPr/>
        </p:nvSpPr>
        <p:spPr>
          <a:xfrm>
            <a:off x="3707904" y="3284984"/>
            <a:ext cx="201622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Solutions?</a:t>
            </a:r>
            <a:endParaRPr lang="en-US" dirty="0"/>
          </a:p>
        </p:txBody>
      </p:sp>
    </p:spTree>
    <p:extLst>
      <p:ext uri="{BB962C8B-B14F-4D97-AF65-F5344CB8AC3E}">
        <p14:creationId xmlns:p14="http://schemas.microsoft.com/office/powerpoint/2010/main" val="3508391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dirty="0" smtClean="0"/>
              <a:t>Key terms</a:t>
            </a:r>
          </a:p>
          <a:p>
            <a:r>
              <a:rPr lang="en-US" dirty="0" smtClean="0"/>
              <a:t>Trading, profit and loss account</a:t>
            </a:r>
          </a:p>
          <a:p>
            <a:r>
              <a:rPr lang="en-US" dirty="0" smtClean="0"/>
              <a:t>Turnover/revenue</a:t>
            </a:r>
          </a:p>
          <a:p>
            <a:r>
              <a:rPr lang="en-US" dirty="0" smtClean="0"/>
              <a:t>Gross/net profit</a:t>
            </a:r>
          </a:p>
          <a:p>
            <a:r>
              <a:rPr lang="en-US" dirty="0" smtClean="0"/>
              <a:t>Corporation tax</a:t>
            </a:r>
          </a:p>
          <a:p>
            <a:r>
              <a:rPr lang="en-US" dirty="0" smtClean="0"/>
              <a:t>Dividends</a:t>
            </a:r>
          </a:p>
          <a:p>
            <a:r>
              <a:rPr lang="en-US" dirty="0" smtClean="0"/>
              <a:t>Depreciation</a:t>
            </a:r>
          </a:p>
          <a:p>
            <a:r>
              <a:rPr lang="en-US" dirty="0" smtClean="0"/>
              <a:t>Balance sheet</a:t>
            </a:r>
          </a:p>
          <a:p>
            <a:r>
              <a:rPr lang="en-US" dirty="0" smtClean="0"/>
              <a:t>Fixed/current assets</a:t>
            </a:r>
          </a:p>
          <a:p>
            <a:r>
              <a:rPr lang="en-US" dirty="0" smtClean="0"/>
              <a:t>Long term/current liabilities</a:t>
            </a:r>
          </a:p>
          <a:p>
            <a:r>
              <a:rPr lang="en-US" dirty="0" smtClean="0"/>
              <a:t>Capital employed</a:t>
            </a:r>
          </a:p>
          <a:p>
            <a:endParaRPr lang="en-US" dirty="0"/>
          </a:p>
        </p:txBody>
      </p:sp>
      <p:sp>
        <p:nvSpPr>
          <p:cNvPr id="3" name="Title 2"/>
          <p:cNvSpPr>
            <a:spLocks noGrp="1"/>
          </p:cNvSpPr>
          <p:nvPr>
            <p:ph type="title"/>
          </p:nvPr>
        </p:nvSpPr>
        <p:spPr/>
        <p:txBody>
          <a:bodyPr/>
          <a:lstStyle/>
          <a:p>
            <a:r>
              <a:rPr lang="en-US" dirty="0" smtClean="0"/>
              <a:t>Business </a:t>
            </a:r>
            <a:r>
              <a:rPr lang="en-US" dirty="0" err="1" smtClean="0"/>
              <a:t>Accouting</a:t>
            </a:r>
            <a:endParaRPr lang="en-US" dirty="0"/>
          </a:p>
        </p:txBody>
      </p:sp>
    </p:spTree>
    <p:extLst>
      <p:ext uri="{BB962C8B-B14F-4D97-AF65-F5344CB8AC3E}">
        <p14:creationId xmlns:p14="http://schemas.microsoft.com/office/powerpoint/2010/main" val="181493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solidFill>
                  <a:srgbClr val="FF0000"/>
                </a:solidFill>
              </a:rPr>
              <a:t>Trading Account </a:t>
            </a:r>
            <a:r>
              <a:rPr lang="en-US" dirty="0" smtClean="0"/>
              <a:t>– shows how the difference between the cost of goods sold and what they we sold for</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solidFill>
                  <a:srgbClr val="FF0000"/>
                </a:solidFill>
              </a:rPr>
              <a:t>Gross Profit </a:t>
            </a:r>
            <a:r>
              <a:rPr lang="en-US" dirty="0" smtClean="0"/>
              <a:t>– </a:t>
            </a:r>
            <a:r>
              <a:rPr lang="en-US" i="1" dirty="0" smtClean="0">
                <a:solidFill>
                  <a:schemeClr val="accent3"/>
                </a:solidFill>
              </a:rPr>
              <a:t>sales revenue minus cost of sales</a:t>
            </a:r>
          </a:p>
          <a:p>
            <a:pPr>
              <a:buFont typeface="Arial" panose="020B0604020202020204" pitchFamily="34" charset="0"/>
              <a:buChar char="•"/>
            </a:pPr>
            <a:endParaRPr lang="en-US" dirty="0"/>
          </a:p>
          <a:p>
            <a:pPr>
              <a:buFont typeface="Arial" panose="020B0604020202020204" pitchFamily="34" charset="0"/>
              <a:buChar char="•"/>
            </a:pPr>
            <a:r>
              <a:rPr lang="en-US" dirty="0" smtClean="0">
                <a:solidFill>
                  <a:srgbClr val="FF0000"/>
                </a:solidFill>
              </a:rPr>
              <a:t>Cost of Sales </a:t>
            </a:r>
            <a:r>
              <a:rPr lang="en-US" dirty="0" smtClean="0"/>
              <a:t>– the cost of producing or buying goods sold by the business during a period of time. </a:t>
            </a:r>
            <a:r>
              <a:rPr lang="en-US" i="1" dirty="0" smtClean="0">
                <a:solidFill>
                  <a:schemeClr val="accent3"/>
                </a:solidFill>
              </a:rPr>
              <a:t>Opening stock plus purchases minus closing stock</a:t>
            </a:r>
            <a:endParaRPr lang="en-US" i="1" dirty="0">
              <a:solidFill>
                <a:schemeClr val="accent3"/>
              </a:solidFill>
            </a:endParaRPr>
          </a:p>
        </p:txBody>
      </p:sp>
      <p:sp>
        <p:nvSpPr>
          <p:cNvPr id="3" name="Title 2"/>
          <p:cNvSpPr>
            <a:spLocks noGrp="1"/>
          </p:cNvSpPr>
          <p:nvPr>
            <p:ph type="title"/>
          </p:nvPr>
        </p:nvSpPr>
        <p:spPr/>
        <p:txBody>
          <a:bodyPr>
            <a:normAutofit fontScale="90000"/>
          </a:bodyPr>
          <a:lstStyle/>
          <a:p>
            <a:r>
              <a:rPr lang="en-US" dirty="0" smtClean="0"/>
              <a:t>Trading, Profit and Loss Account</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44720" y="2348640"/>
              <a:ext cx="7296120" cy="2955960"/>
            </p14:xfrm>
          </p:contentPart>
        </mc:Choice>
        <mc:Fallback xmlns="">
          <p:pic>
            <p:nvPicPr>
              <p:cNvPr id="4" name="Ink 3"/>
              <p:cNvPicPr/>
              <p:nvPr/>
            </p:nvPicPr>
            <p:blipFill>
              <a:blip r:embed="rId4"/>
              <a:stretch>
                <a:fillRect/>
              </a:stretch>
            </p:blipFill>
            <p:spPr>
              <a:xfrm>
                <a:off x="1035360" y="2339280"/>
                <a:ext cx="7314840" cy="2974680"/>
              </a:xfrm>
              <a:prstGeom prst="rect">
                <a:avLst/>
              </a:prstGeom>
            </p:spPr>
          </p:pic>
        </mc:Fallback>
      </mc:AlternateContent>
    </p:spTree>
    <p:extLst>
      <p:ext uri="{BB962C8B-B14F-4D97-AF65-F5344CB8AC3E}">
        <p14:creationId xmlns:p14="http://schemas.microsoft.com/office/powerpoint/2010/main" val="402530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6508604"/>
              </p:ext>
            </p:extLst>
          </p:nvPr>
        </p:nvGraphicFramePr>
        <p:xfrm>
          <a:off x="457200" y="1481138"/>
          <a:ext cx="8229600" cy="296672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pPr algn="r"/>
                      <a:r>
                        <a:rPr lang="en-US" dirty="0" smtClean="0"/>
                        <a:t>$’s</a:t>
                      </a:r>
                      <a:endParaRPr lang="en-US" dirty="0"/>
                    </a:p>
                  </a:txBody>
                  <a:tcPr/>
                </a:tc>
              </a:tr>
              <a:tr h="370840">
                <a:tc>
                  <a:txBody>
                    <a:bodyPr/>
                    <a:lstStyle/>
                    <a:p>
                      <a:r>
                        <a:rPr lang="en-US" dirty="0" smtClean="0">
                          <a:solidFill>
                            <a:schemeClr val="tx2"/>
                          </a:solidFill>
                        </a:rPr>
                        <a:t>Sales turnover</a:t>
                      </a:r>
                      <a:endParaRPr lang="en-US" dirty="0">
                        <a:solidFill>
                          <a:schemeClr val="tx2"/>
                        </a:solidFill>
                      </a:endParaRPr>
                    </a:p>
                  </a:txBody>
                  <a:tcPr/>
                </a:tc>
                <a:tc>
                  <a:txBody>
                    <a:bodyPr/>
                    <a:lstStyle/>
                    <a:p>
                      <a:pPr algn="r"/>
                      <a:r>
                        <a:rPr lang="en-US" dirty="0" smtClean="0">
                          <a:solidFill>
                            <a:schemeClr val="tx2"/>
                          </a:solidFill>
                        </a:rPr>
                        <a:t>12,000</a:t>
                      </a:r>
                      <a:endParaRPr lang="en-US" dirty="0">
                        <a:solidFill>
                          <a:schemeClr val="tx2"/>
                        </a:solidFill>
                      </a:endParaRPr>
                    </a:p>
                  </a:txBody>
                  <a:tcPr/>
                </a:tc>
              </a:tr>
              <a:tr h="370840">
                <a:tc>
                  <a:txBody>
                    <a:bodyPr/>
                    <a:lstStyle/>
                    <a:p>
                      <a:r>
                        <a:rPr lang="en-US" dirty="0" smtClean="0">
                          <a:solidFill>
                            <a:schemeClr val="tx2"/>
                          </a:solidFill>
                        </a:rPr>
                        <a:t>Opening Stock</a:t>
                      </a:r>
                    </a:p>
                  </a:txBody>
                  <a:tcPr/>
                </a:tc>
                <a:tc>
                  <a:txBody>
                    <a:bodyPr/>
                    <a:lstStyle/>
                    <a:p>
                      <a:pPr algn="r"/>
                      <a:r>
                        <a:rPr lang="en-US" dirty="0" smtClean="0">
                          <a:solidFill>
                            <a:schemeClr val="tx2"/>
                          </a:solidFill>
                        </a:rPr>
                        <a:t>3000</a:t>
                      </a:r>
                      <a:endParaRPr lang="en-US" dirty="0">
                        <a:solidFill>
                          <a:schemeClr val="tx2"/>
                        </a:solidFill>
                      </a:endParaRPr>
                    </a:p>
                  </a:txBody>
                  <a:tcPr/>
                </a:tc>
              </a:tr>
              <a:tr h="370840">
                <a:tc>
                  <a:txBody>
                    <a:bodyPr/>
                    <a:lstStyle/>
                    <a:p>
                      <a:r>
                        <a:rPr lang="en-US" dirty="0" smtClean="0">
                          <a:solidFill>
                            <a:schemeClr val="tx2"/>
                          </a:solidFill>
                        </a:rPr>
                        <a:t>Purchases</a:t>
                      </a:r>
                      <a:endParaRPr lang="en-US" dirty="0">
                        <a:solidFill>
                          <a:schemeClr val="tx2"/>
                        </a:solidFill>
                      </a:endParaRPr>
                    </a:p>
                  </a:txBody>
                  <a:tcPr/>
                </a:tc>
                <a:tc>
                  <a:txBody>
                    <a:bodyPr/>
                    <a:lstStyle/>
                    <a:p>
                      <a:pPr algn="r"/>
                      <a:r>
                        <a:rPr lang="en-US" dirty="0" smtClean="0">
                          <a:solidFill>
                            <a:schemeClr val="tx2"/>
                          </a:solidFill>
                        </a:rPr>
                        <a:t>6000</a:t>
                      </a:r>
                      <a:endParaRPr lang="en-US" dirty="0">
                        <a:solidFill>
                          <a:schemeClr val="tx2"/>
                        </a:solidFill>
                      </a:endParaRPr>
                    </a:p>
                  </a:txBody>
                  <a:tcPr/>
                </a:tc>
              </a:tr>
              <a:tr h="370840">
                <a:tc>
                  <a:txBody>
                    <a:bodyPr/>
                    <a:lstStyle/>
                    <a:p>
                      <a:r>
                        <a:rPr lang="en-US" dirty="0" smtClean="0">
                          <a:solidFill>
                            <a:schemeClr val="tx2"/>
                          </a:solidFill>
                        </a:rPr>
                        <a:t>Closing stock</a:t>
                      </a:r>
                      <a:endParaRPr lang="en-US" dirty="0">
                        <a:solidFill>
                          <a:schemeClr val="tx2"/>
                        </a:solidFill>
                      </a:endParaRPr>
                    </a:p>
                  </a:txBody>
                  <a:tcPr/>
                </a:tc>
                <a:tc>
                  <a:txBody>
                    <a:bodyPr/>
                    <a:lstStyle/>
                    <a:p>
                      <a:pPr algn="r"/>
                      <a:r>
                        <a:rPr lang="en-US" dirty="0" smtClean="0">
                          <a:solidFill>
                            <a:schemeClr val="tx2"/>
                          </a:solidFill>
                        </a:rPr>
                        <a:t>1000</a:t>
                      </a:r>
                      <a:endParaRPr lang="en-US" dirty="0">
                        <a:solidFill>
                          <a:schemeClr val="tx2"/>
                        </a:solidFill>
                      </a:endParaRPr>
                    </a:p>
                  </a:txBody>
                  <a:tcPr/>
                </a:tc>
              </a:tr>
              <a:tr h="370840">
                <a:tc>
                  <a:txBody>
                    <a:bodyPr/>
                    <a:lstStyle/>
                    <a:p>
                      <a:r>
                        <a:rPr lang="en-US" dirty="0" smtClean="0">
                          <a:solidFill>
                            <a:schemeClr val="tx2"/>
                          </a:solidFill>
                        </a:rPr>
                        <a:t>Gross Profit</a:t>
                      </a:r>
                      <a:endParaRPr lang="en-US" dirty="0">
                        <a:solidFill>
                          <a:schemeClr val="tx2"/>
                        </a:solidFill>
                      </a:endParaRPr>
                    </a:p>
                  </a:txBody>
                  <a:tcPr/>
                </a:tc>
                <a:tc>
                  <a:txBody>
                    <a:bodyPr/>
                    <a:lstStyle/>
                    <a:p>
                      <a:pPr algn="r"/>
                      <a:r>
                        <a:rPr lang="en-US" dirty="0" smtClean="0">
                          <a:solidFill>
                            <a:schemeClr val="tx2"/>
                          </a:solidFill>
                        </a:rPr>
                        <a:t>8000</a:t>
                      </a:r>
                      <a:endParaRPr lang="en-US" dirty="0">
                        <a:solidFill>
                          <a:schemeClr val="tx2"/>
                        </a:solidFill>
                      </a:endParaRPr>
                    </a:p>
                  </a:txBody>
                  <a:tcPr/>
                </a:tc>
              </a:tr>
              <a:tr h="370840">
                <a:tc>
                  <a:txBody>
                    <a:bodyPr/>
                    <a:lstStyle/>
                    <a:p>
                      <a:r>
                        <a:rPr lang="en-US" dirty="0" smtClean="0">
                          <a:solidFill>
                            <a:schemeClr val="tx2"/>
                          </a:solidFill>
                        </a:rPr>
                        <a:t>Overheads</a:t>
                      </a:r>
                      <a:endParaRPr lang="en-US" dirty="0">
                        <a:solidFill>
                          <a:schemeClr val="tx2"/>
                        </a:solidFill>
                      </a:endParaRPr>
                    </a:p>
                  </a:txBody>
                  <a:tcPr/>
                </a:tc>
                <a:tc>
                  <a:txBody>
                    <a:bodyPr/>
                    <a:lstStyle/>
                    <a:p>
                      <a:pPr algn="r"/>
                      <a:r>
                        <a:rPr lang="en-US" dirty="0" smtClean="0">
                          <a:solidFill>
                            <a:schemeClr val="tx2"/>
                          </a:solidFill>
                        </a:rPr>
                        <a:t>3000</a:t>
                      </a:r>
                      <a:endParaRPr lang="en-US" dirty="0">
                        <a:solidFill>
                          <a:schemeClr val="tx2"/>
                        </a:solidFill>
                      </a:endParaRPr>
                    </a:p>
                  </a:txBody>
                  <a:tcPr/>
                </a:tc>
              </a:tr>
              <a:tr h="370840">
                <a:tc>
                  <a:txBody>
                    <a:bodyPr/>
                    <a:lstStyle/>
                    <a:p>
                      <a:r>
                        <a:rPr lang="en-US" dirty="0" smtClean="0">
                          <a:solidFill>
                            <a:schemeClr val="tx2"/>
                          </a:solidFill>
                        </a:rPr>
                        <a:t>Net Profit</a:t>
                      </a:r>
                      <a:endParaRPr lang="en-US" dirty="0">
                        <a:solidFill>
                          <a:schemeClr val="tx2"/>
                        </a:solidFill>
                      </a:endParaRPr>
                    </a:p>
                  </a:txBody>
                  <a:tcPr/>
                </a:tc>
                <a:tc>
                  <a:txBody>
                    <a:bodyPr/>
                    <a:lstStyle/>
                    <a:p>
                      <a:pPr algn="r"/>
                      <a:r>
                        <a:rPr lang="en-US" dirty="0" smtClean="0">
                          <a:solidFill>
                            <a:schemeClr val="tx2"/>
                          </a:solidFill>
                        </a:rPr>
                        <a:t>5000</a:t>
                      </a:r>
                      <a:endParaRPr lang="en-US" dirty="0">
                        <a:solidFill>
                          <a:schemeClr val="tx2"/>
                        </a:solidFill>
                      </a:endParaRPr>
                    </a:p>
                  </a:txBody>
                  <a:tcPr/>
                </a:tc>
              </a:tr>
            </a:tbl>
          </a:graphicData>
        </a:graphic>
      </p:graphicFrame>
      <p:sp>
        <p:nvSpPr>
          <p:cNvPr id="3" name="Title 2"/>
          <p:cNvSpPr>
            <a:spLocks noGrp="1"/>
          </p:cNvSpPr>
          <p:nvPr>
            <p:ph type="title"/>
          </p:nvPr>
        </p:nvSpPr>
        <p:spPr/>
        <p:txBody>
          <a:bodyPr>
            <a:normAutofit/>
          </a:bodyPr>
          <a:lstStyle/>
          <a:p>
            <a:r>
              <a:rPr lang="en-US" sz="4000" dirty="0" smtClean="0"/>
              <a:t>The Trading, Profit and Loss Account</a:t>
            </a:r>
            <a:endParaRPr lang="en-US" sz="4000" dirty="0"/>
          </a:p>
        </p:txBody>
      </p:sp>
    </p:spTree>
    <p:extLst>
      <p:ext uri="{BB962C8B-B14F-4D97-AF65-F5344CB8AC3E}">
        <p14:creationId xmlns:p14="http://schemas.microsoft.com/office/powerpoint/2010/main" val="3077514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smtClean="0"/>
              <a:t>This account shows how much a business is worth at a particular point in time.</a:t>
            </a:r>
          </a:p>
          <a:p>
            <a:pPr marL="109728" indent="0">
              <a:buNone/>
            </a:pPr>
            <a:endParaRPr lang="en-US" dirty="0" smtClean="0"/>
          </a:p>
          <a:p>
            <a:pPr marL="109728" indent="0">
              <a:buNone/>
            </a:pPr>
            <a:r>
              <a:rPr lang="en-US" dirty="0" smtClean="0"/>
              <a:t>‘Worth’ is worked out by calculating the value of the assets and liabilities of a business…</a:t>
            </a:r>
          </a:p>
          <a:p>
            <a:pPr marL="109728" indent="0">
              <a:buNone/>
            </a:pPr>
            <a:endParaRPr lang="en-US" dirty="0"/>
          </a:p>
          <a:p>
            <a:pPr>
              <a:buFont typeface="Arial" panose="020B0604020202020204" pitchFamily="34" charset="0"/>
              <a:buChar char="•"/>
            </a:pPr>
            <a:r>
              <a:rPr lang="en-US" b="1" i="1" dirty="0">
                <a:solidFill>
                  <a:srgbClr val="FF0000"/>
                </a:solidFill>
              </a:rPr>
              <a:t>Liabilities</a:t>
            </a:r>
            <a:r>
              <a:rPr lang="en-US" dirty="0">
                <a:solidFill>
                  <a:srgbClr val="FF0000"/>
                </a:solidFill>
              </a:rPr>
              <a:t> </a:t>
            </a:r>
            <a:r>
              <a:rPr lang="en-US" dirty="0"/>
              <a:t>– the </a:t>
            </a:r>
            <a:r>
              <a:rPr lang="en-US" dirty="0" smtClean="0"/>
              <a:t>money that has been borrowed or invested by a business to buy assets.</a:t>
            </a:r>
          </a:p>
          <a:p>
            <a:pPr>
              <a:buFont typeface="Arial" panose="020B0604020202020204" pitchFamily="34" charset="0"/>
              <a:buChar char="•"/>
            </a:pPr>
            <a:r>
              <a:rPr lang="en-US" b="1" i="1" dirty="0" smtClean="0">
                <a:solidFill>
                  <a:srgbClr val="00B050"/>
                </a:solidFill>
              </a:rPr>
              <a:t>Assets</a:t>
            </a:r>
            <a:r>
              <a:rPr lang="en-US" dirty="0" smtClean="0">
                <a:solidFill>
                  <a:srgbClr val="00B050"/>
                </a:solidFill>
              </a:rPr>
              <a:t> </a:t>
            </a:r>
            <a:r>
              <a:rPr lang="en-US" dirty="0" smtClean="0"/>
              <a:t>– the items that the money raised has been spent on</a:t>
            </a:r>
          </a:p>
        </p:txBody>
      </p:sp>
      <p:sp>
        <p:nvSpPr>
          <p:cNvPr id="3" name="Title 2"/>
          <p:cNvSpPr>
            <a:spLocks noGrp="1"/>
          </p:cNvSpPr>
          <p:nvPr>
            <p:ph type="title"/>
          </p:nvPr>
        </p:nvSpPr>
        <p:spPr/>
        <p:txBody>
          <a:bodyPr/>
          <a:lstStyle/>
          <a:p>
            <a:r>
              <a:rPr lang="en-US" dirty="0" smtClean="0"/>
              <a:t>Balance Sheets</a:t>
            </a:r>
            <a:endParaRPr lang="en-US" dirty="0"/>
          </a:p>
        </p:txBody>
      </p:sp>
    </p:spTree>
    <p:extLst>
      <p:ext uri="{BB962C8B-B14F-4D97-AF65-F5344CB8AC3E}">
        <p14:creationId xmlns:p14="http://schemas.microsoft.com/office/powerpoint/2010/main" val="1537338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Assets can either be: </a:t>
            </a:r>
          </a:p>
          <a:p>
            <a:r>
              <a:rPr lang="en-US" dirty="0" smtClean="0"/>
              <a:t>‘fixed’ (long term, that are likely to be kept in the business for more than 1 year) or </a:t>
            </a:r>
          </a:p>
          <a:p>
            <a:r>
              <a:rPr lang="en-US" dirty="0" smtClean="0"/>
              <a:t>‘current’ (short term, that are likely to be held by the business for 1 year or less)</a:t>
            </a:r>
            <a:endParaRPr lang="en-US" dirty="0"/>
          </a:p>
        </p:txBody>
      </p:sp>
      <p:sp>
        <p:nvSpPr>
          <p:cNvPr id="3" name="Title 2"/>
          <p:cNvSpPr>
            <a:spLocks noGrp="1"/>
          </p:cNvSpPr>
          <p:nvPr>
            <p:ph type="title"/>
          </p:nvPr>
        </p:nvSpPr>
        <p:spPr/>
        <p:txBody>
          <a:bodyPr/>
          <a:lstStyle/>
          <a:p>
            <a:r>
              <a:rPr lang="en-US" dirty="0" smtClean="0"/>
              <a:t>Assets</a:t>
            </a:r>
            <a:endParaRPr lang="en-US" dirty="0"/>
          </a:p>
        </p:txBody>
      </p:sp>
    </p:spTree>
    <p:extLst>
      <p:ext uri="{BB962C8B-B14F-4D97-AF65-F5344CB8AC3E}">
        <p14:creationId xmlns:p14="http://schemas.microsoft.com/office/powerpoint/2010/main" val="303042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SzPct val="100000"/>
              <a:buFont typeface="Arial" panose="020B0604020202020204" pitchFamily="34" charset="0"/>
              <a:buChar char="•"/>
            </a:pPr>
            <a:r>
              <a:rPr lang="en-US" sz="4400" dirty="0" smtClean="0"/>
              <a:t>Review the main features of the finance topics</a:t>
            </a:r>
          </a:p>
          <a:p>
            <a:pPr lvl="1">
              <a:buSzPct val="100000"/>
              <a:buFont typeface="Arial" panose="020B0604020202020204" pitchFamily="34" charset="0"/>
              <a:buChar char="•"/>
            </a:pPr>
            <a:r>
              <a:rPr lang="en-US" sz="3500" dirty="0" smtClean="0"/>
              <a:t>Financing business activity</a:t>
            </a:r>
          </a:p>
          <a:p>
            <a:pPr lvl="1">
              <a:buSzPct val="100000"/>
              <a:buFont typeface="Arial" panose="020B0604020202020204" pitchFamily="34" charset="0"/>
              <a:buChar char="•"/>
            </a:pPr>
            <a:r>
              <a:rPr lang="en-US" sz="3500" dirty="0" smtClean="0"/>
              <a:t>Cash flow planning</a:t>
            </a:r>
          </a:p>
          <a:p>
            <a:pPr lvl="1">
              <a:buSzPct val="100000"/>
              <a:buFont typeface="Arial" panose="020B0604020202020204" pitchFamily="34" charset="0"/>
              <a:buChar char="•"/>
            </a:pPr>
            <a:r>
              <a:rPr lang="en-US" sz="3500" dirty="0" smtClean="0"/>
              <a:t>Business accounting</a:t>
            </a:r>
          </a:p>
          <a:p>
            <a:pPr lvl="1">
              <a:buSzPct val="100000"/>
              <a:buFont typeface="Arial" panose="020B0604020202020204" pitchFamily="34" charset="0"/>
              <a:buChar char="•"/>
            </a:pPr>
            <a:endParaRPr lang="en-US" sz="3500" dirty="0"/>
          </a:p>
          <a:p>
            <a:pPr>
              <a:buSzPct val="100000"/>
              <a:buFont typeface="Arial" panose="020B0604020202020204" pitchFamily="34" charset="0"/>
              <a:buChar char="•"/>
            </a:pPr>
            <a:r>
              <a:rPr lang="en-US" sz="4400" dirty="0" smtClean="0"/>
              <a:t>Discuss and practice past paper (1 and 2) question strategies</a:t>
            </a:r>
          </a:p>
          <a:p>
            <a:pPr>
              <a:buSzPct val="100000"/>
              <a:buFont typeface="Arial" panose="020B0604020202020204" pitchFamily="34" charset="0"/>
              <a:buChar char="•"/>
            </a:pPr>
            <a:endParaRPr lang="en-US" sz="4400" dirty="0"/>
          </a:p>
          <a:p>
            <a:pPr>
              <a:buSzPct val="100000"/>
              <a:buFont typeface="Arial" panose="020B0604020202020204" pitchFamily="34" charset="0"/>
              <a:buChar char="•"/>
            </a:pPr>
            <a:r>
              <a:rPr lang="en-US" sz="4400" dirty="0" smtClean="0"/>
              <a:t>Make you feel more confidant and prepared</a:t>
            </a:r>
            <a:endParaRPr lang="en-US" sz="4400" dirty="0"/>
          </a:p>
        </p:txBody>
      </p:sp>
      <p:sp>
        <p:nvSpPr>
          <p:cNvPr id="3" name="Title 2"/>
          <p:cNvSpPr>
            <a:spLocks noGrp="1"/>
          </p:cNvSpPr>
          <p:nvPr>
            <p:ph type="title"/>
          </p:nvPr>
        </p:nvSpPr>
        <p:spPr/>
        <p:txBody>
          <a:bodyPr/>
          <a:lstStyle/>
          <a:p>
            <a:r>
              <a:rPr lang="en-US" dirty="0" smtClean="0"/>
              <a:t>Aims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9490" y="65869"/>
            <a:ext cx="1551637" cy="134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798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Assets in the Balance Sheet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9601"/>
            <a:ext cx="9144000" cy="227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228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Liabilities can either be…</a:t>
            </a:r>
          </a:p>
          <a:p>
            <a:r>
              <a:rPr lang="en-US" dirty="0" smtClean="0"/>
              <a:t>Current (money that the business owes back within 1 year)</a:t>
            </a:r>
          </a:p>
          <a:p>
            <a:r>
              <a:rPr lang="en-US" dirty="0" smtClean="0"/>
              <a:t>Non-current (money that a business owes back in 1 year or more)</a:t>
            </a:r>
            <a:endParaRPr lang="en-US" dirty="0"/>
          </a:p>
        </p:txBody>
      </p:sp>
      <p:sp>
        <p:nvSpPr>
          <p:cNvPr id="3" name="Title 2"/>
          <p:cNvSpPr>
            <a:spLocks noGrp="1"/>
          </p:cNvSpPr>
          <p:nvPr>
            <p:ph type="title"/>
          </p:nvPr>
        </p:nvSpPr>
        <p:spPr/>
        <p:txBody>
          <a:bodyPr/>
          <a:lstStyle/>
          <a:p>
            <a:r>
              <a:rPr lang="en-US" dirty="0" smtClean="0"/>
              <a:t>Liabilities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37607914"/>
              </p:ext>
            </p:extLst>
          </p:nvPr>
        </p:nvGraphicFramePr>
        <p:xfrm>
          <a:off x="179512" y="4084528"/>
          <a:ext cx="8712968" cy="265684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en-US" dirty="0" smtClean="0"/>
                        <a:t>Current Liabilities</a:t>
                      </a:r>
                      <a:endParaRPr lang="en-US" dirty="0"/>
                    </a:p>
                  </a:txBody>
                  <a:tcPr/>
                </a:tc>
                <a:tc>
                  <a:txBody>
                    <a:bodyPr/>
                    <a:lstStyle/>
                    <a:p>
                      <a:r>
                        <a:rPr lang="en-US" dirty="0" smtClean="0"/>
                        <a:t>Non-Current Liabilities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bl>
          </a:graphicData>
        </a:graphic>
      </p:graphicFrame>
      <p:sp>
        <p:nvSpPr>
          <p:cNvPr id="12" name="Rectangle 11"/>
          <p:cNvSpPr/>
          <p:nvPr/>
        </p:nvSpPr>
        <p:spPr>
          <a:xfrm>
            <a:off x="4775917" y="4581128"/>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Bank loan</a:t>
            </a:r>
            <a:endParaRPr lang="en-US" b="1" dirty="0">
              <a:latin typeface="Calibri" panose="020F0502020204030204" pitchFamily="34" charset="0"/>
            </a:endParaRPr>
          </a:p>
        </p:txBody>
      </p:sp>
      <p:sp>
        <p:nvSpPr>
          <p:cNvPr id="13" name="Rectangle 12"/>
          <p:cNvSpPr/>
          <p:nvPr/>
        </p:nvSpPr>
        <p:spPr>
          <a:xfrm>
            <a:off x="4792928" y="5085184"/>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Share capital</a:t>
            </a:r>
            <a:endParaRPr lang="en-US" b="1" dirty="0">
              <a:latin typeface="Calibri" panose="020F0502020204030204" pitchFamily="34" charset="0"/>
            </a:endParaRPr>
          </a:p>
        </p:txBody>
      </p:sp>
      <p:sp>
        <p:nvSpPr>
          <p:cNvPr id="14" name="Rectangle 13"/>
          <p:cNvSpPr/>
          <p:nvPr/>
        </p:nvSpPr>
        <p:spPr>
          <a:xfrm>
            <a:off x="395536" y="5085184"/>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Creditors</a:t>
            </a:r>
            <a:endParaRPr lang="en-US" b="1" dirty="0">
              <a:latin typeface="Calibri" panose="020F0502020204030204" pitchFamily="34" charset="0"/>
            </a:endParaRPr>
          </a:p>
        </p:txBody>
      </p:sp>
      <p:sp>
        <p:nvSpPr>
          <p:cNvPr id="15" name="Rectangle 14"/>
          <p:cNvSpPr/>
          <p:nvPr/>
        </p:nvSpPr>
        <p:spPr>
          <a:xfrm>
            <a:off x="395536" y="5589240"/>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Interest on borrowed finance</a:t>
            </a:r>
            <a:endParaRPr lang="en-US" b="1" dirty="0">
              <a:latin typeface="Calibri" panose="020F0502020204030204" pitchFamily="34" charset="0"/>
            </a:endParaRPr>
          </a:p>
        </p:txBody>
      </p:sp>
      <p:sp>
        <p:nvSpPr>
          <p:cNvPr id="16" name="Rectangle 15"/>
          <p:cNvSpPr/>
          <p:nvPr/>
        </p:nvSpPr>
        <p:spPr>
          <a:xfrm>
            <a:off x="395536" y="4581128"/>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Bank overdraft</a:t>
            </a:r>
            <a:endParaRPr lang="en-US" b="1" dirty="0">
              <a:latin typeface="Calibri" panose="020F0502020204030204" pitchFamily="34" charset="0"/>
            </a:endParaRPr>
          </a:p>
        </p:txBody>
      </p:sp>
    </p:spTree>
    <p:extLst>
      <p:ext uri="{BB962C8B-B14F-4D97-AF65-F5344CB8AC3E}">
        <p14:creationId xmlns:p14="http://schemas.microsoft.com/office/powerpoint/2010/main" val="3983622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Liabilities in the Balance Sheet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1525"/>
            <a:ext cx="9144000" cy="201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931"/>
          <a:stretch/>
        </p:blipFill>
        <p:spPr bwMode="auto">
          <a:xfrm>
            <a:off x="35496" y="3429000"/>
            <a:ext cx="9108505" cy="250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724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5807" name="Group 31"/>
          <p:cNvGrpSpPr>
            <a:grpSpLocks/>
          </p:cNvGrpSpPr>
          <p:nvPr/>
        </p:nvGrpSpPr>
        <p:grpSpPr bwMode="auto">
          <a:xfrm>
            <a:off x="293688" y="4403727"/>
            <a:ext cx="2209800" cy="1185863"/>
            <a:chOff x="185" y="2774"/>
            <a:chExt cx="1392" cy="747"/>
          </a:xfrm>
        </p:grpSpPr>
        <p:sp>
          <p:nvSpPr>
            <p:cNvPr id="75800" name="Rectangle 24"/>
            <p:cNvSpPr>
              <a:spLocks noChangeArrowheads="1"/>
            </p:cNvSpPr>
            <p:nvPr/>
          </p:nvSpPr>
          <p:spPr bwMode="auto">
            <a:xfrm>
              <a:off x="249" y="2795"/>
              <a:ext cx="1270" cy="7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75784" name="Text Box 8"/>
            <p:cNvSpPr txBox="1">
              <a:spLocks noChangeArrowheads="1"/>
            </p:cNvSpPr>
            <p:nvPr/>
          </p:nvSpPr>
          <p:spPr bwMode="auto">
            <a:xfrm>
              <a:off x="185" y="2774"/>
              <a:ext cx="139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0">
                  <a:solidFill>
                    <a:srgbClr val="000066"/>
                  </a:solidFill>
                  <a:latin typeface="Calibri" panose="020F0502020204030204" pitchFamily="34" charset="0"/>
                </a:rPr>
                <a:t>where money has been spent</a:t>
              </a:r>
            </a:p>
          </p:txBody>
        </p:sp>
      </p:grpSp>
      <p:grpSp>
        <p:nvGrpSpPr>
          <p:cNvPr id="75809" name="Group 33"/>
          <p:cNvGrpSpPr>
            <a:grpSpLocks/>
          </p:cNvGrpSpPr>
          <p:nvPr/>
        </p:nvGrpSpPr>
        <p:grpSpPr bwMode="auto">
          <a:xfrm>
            <a:off x="6729413" y="4429125"/>
            <a:ext cx="2286000" cy="1152525"/>
            <a:chOff x="4239" y="2790"/>
            <a:chExt cx="1440" cy="726"/>
          </a:xfrm>
        </p:grpSpPr>
        <p:sp>
          <p:nvSpPr>
            <p:cNvPr id="75802" name="Rectangle 26"/>
            <p:cNvSpPr>
              <a:spLocks noChangeArrowheads="1"/>
            </p:cNvSpPr>
            <p:nvPr/>
          </p:nvSpPr>
          <p:spPr bwMode="auto">
            <a:xfrm>
              <a:off x="4326" y="2790"/>
              <a:ext cx="1270" cy="726"/>
            </a:xfrm>
            <a:prstGeom prst="rect">
              <a:avLst/>
            </a:prstGeom>
            <a:solidFill>
              <a:srgbClr val="99C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latin typeface="Calibri" panose="020F0502020204030204" pitchFamily="34" charset="0"/>
              </a:endParaRPr>
            </a:p>
          </p:txBody>
        </p:sp>
        <p:sp>
          <p:nvSpPr>
            <p:cNvPr id="75785" name="Text Box 9"/>
            <p:cNvSpPr txBox="1">
              <a:spLocks noChangeArrowheads="1"/>
            </p:cNvSpPr>
            <p:nvPr/>
          </p:nvSpPr>
          <p:spPr bwMode="auto">
            <a:xfrm>
              <a:off x="4239" y="2894"/>
              <a:ext cx="144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0">
                  <a:solidFill>
                    <a:srgbClr val="000066"/>
                  </a:solidFill>
                  <a:latin typeface="Calibri" panose="020F0502020204030204" pitchFamily="34" charset="0"/>
                </a:rPr>
                <a:t>where money came from</a:t>
              </a:r>
            </a:p>
          </p:txBody>
        </p:sp>
      </p:grpSp>
      <p:sp>
        <p:nvSpPr>
          <p:cNvPr id="75790" name="Rectangle 14"/>
          <p:cNvSpPr>
            <a:spLocks noGrp="1" noChangeArrowheads="1"/>
          </p:cNvSpPr>
          <p:nvPr>
            <p:ph type="title"/>
          </p:nvPr>
        </p:nvSpPr>
        <p:spPr/>
        <p:txBody>
          <a:bodyPr>
            <a:normAutofit/>
          </a:bodyPr>
          <a:lstStyle/>
          <a:p>
            <a:r>
              <a:rPr lang="en-GB" altLang="en-US" dirty="0" smtClean="0"/>
              <a:t>Key </a:t>
            </a:r>
            <a:r>
              <a:rPr lang="en-GB" altLang="en-US" dirty="0"/>
              <a:t>principle of a balance sheet</a:t>
            </a:r>
          </a:p>
        </p:txBody>
      </p:sp>
      <p:grpSp>
        <p:nvGrpSpPr>
          <p:cNvPr id="75804" name="Group 28"/>
          <p:cNvGrpSpPr>
            <a:grpSpLocks/>
          </p:cNvGrpSpPr>
          <p:nvPr/>
        </p:nvGrpSpPr>
        <p:grpSpPr bwMode="auto">
          <a:xfrm>
            <a:off x="349250" y="2276475"/>
            <a:ext cx="2087563" cy="576263"/>
            <a:chOff x="220" y="1434"/>
            <a:chExt cx="1315" cy="363"/>
          </a:xfrm>
        </p:grpSpPr>
        <p:sp>
          <p:nvSpPr>
            <p:cNvPr id="75799" name="Rectangle 23"/>
            <p:cNvSpPr>
              <a:spLocks noChangeArrowheads="1"/>
            </p:cNvSpPr>
            <p:nvPr/>
          </p:nvSpPr>
          <p:spPr bwMode="auto">
            <a:xfrm>
              <a:off x="249" y="1434"/>
              <a:ext cx="1270" cy="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75794" name="Text Box 18"/>
            <p:cNvSpPr txBox="1">
              <a:spLocks noChangeArrowheads="1"/>
            </p:cNvSpPr>
            <p:nvPr/>
          </p:nvSpPr>
          <p:spPr bwMode="auto">
            <a:xfrm>
              <a:off x="220" y="1464"/>
              <a:ext cx="1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0">
                  <a:solidFill>
                    <a:srgbClr val="000066"/>
                  </a:solidFill>
                  <a:latin typeface="Calibri" panose="020F0502020204030204" pitchFamily="34" charset="0"/>
                </a:rPr>
                <a:t>all assets</a:t>
              </a:r>
            </a:p>
          </p:txBody>
        </p:sp>
      </p:grpSp>
      <p:grpSp>
        <p:nvGrpSpPr>
          <p:cNvPr id="75806" name="Group 30"/>
          <p:cNvGrpSpPr>
            <a:grpSpLocks/>
          </p:cNvGrpSpPr>
          <p:nvPr/>
        </p:nvGrpSpPr>
        <p:grpSpPr bwMode="auto">
          <a:xfrm>
            <a:off x="6877050" y="2276475"/>
            <a:ext cx="2016125" cy="576263"/>
            <a:chOff x="4332" y="1434"/>
            <a:chExt cx="1270" cy="363"/>
          </a:xfrm>
        </p:grpSpPr>
        <p:sp>
          <p:nvSpPr>
            <p:cNvPr id="75801" name="Rectangle 25"/>
            <p:cNvSpPr>
              <a:spLocks noChangeArrowheads="1"/>
            </p:cNvSpPr>
            <p:nvPr/>
          </p:nvSpPr>
          <p:spPr bwMode="auto">
            <a:xfrm>
              <a:off x="4332" y="1434"/>
              <a:ext cx="1270" cy="363"/>
            </a:xfrm>
            <a:prstGeom prst="rect">
              <a:avLst/>
            </a:prstGeom>
            <a:solidFill>
              <a:srgbClr val="99C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75795" name="Rectangle 19"/>
            <p:cNvSpPr>
              <a:spLocks noChangeArrowheads="1"/>
            </p:cNvSpPr>
            <p:nvPr/>
          </p:nvSpPr>
          <p:spPr bwMode="auto">
            <a:xfrm>
              <a:off x="4415" y="1472"/>
              <a:ext cx="104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ltLang="en-US" sz="2400" b="0">
                  <a:solidFill>
                    <a:srgbClr val="000066"/>
                  </a:solidFill>
                  <a:latin typeface="Calibri" panose="020F0502020204030204" pitchFamily="34" charset="0"/>
                </a:rPr>
                <a:t>all liabilities</a:t>
              </a:r>
            </a:p>
          </p:txBody>
        </p:sp>
      </p:grpSp>
      <p:grpSp>
        <p:nvGrpSpPr>
          <p:cNvPr id="75805" name="Group 29"/>
          <p:cNvGrpSpPr>
            <a:grpSpLocks/>
          </p:cNvGrpSpPr>
          <p:nvPr/>
        </p:nvGrpSpPr>
        <p:grpSpPr bwMode="auto">
          <a:xfrm>
            <a:off x="2762250" y="1557338"/>
            <a:ext cx="3609975" cy="2028825"/>
            <a:chOff x="1740" y="981"/>
            <a:chExt cx="2274" cy="1278"/>
          </a:xfrm>
        </p:grpSpPr>
        <p:pic>
          <p:nvPicPr>
            <p:cNvPr id="75793" name="Picture 17" descr="arr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 y="981"/>
              <a:ext cx="2274" cy="1278"/>
            </a:xfrm>
            <a:prstGeom prst="rect">
              <a:avLst/>
            </a:prstGeom>
            <a:noFill/>
            <a:extLst>
              <a:ext uri="{909E8E84-426E-40DD-AFC4-6F175D3DCCD1}">
                <a14:hiddenFill xmlns:a14="http://schemas.microsoft.com/office/drawing/2010/main">
                  <a:solidFill>
                    <a:srgbClr val="FFFFFF"/>
                  </a:solidFill>
                </a14:hiddenFill>
              </a:ext>
            </a:extLst>
          </p:spPr>
        </p:pic>
        <p:sp>
          <p:nvSpPr>
            <p:cNvPr id="75796" name="Text Box 20"/>
            <p:cNvSpPr txBox="1">
              <a:spLocks noChangeArrowheads="1"/>
            </p:cNvSpPr>
            <p:nvPr/>
          </p:nvSpPr>
          <p:spPr bwMode="auto">
            <a:xfrm>
              <a:off x="2200" y="1472"/>
              <a:ext cx="1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rgbClr val="FF6600"/>
                  </a:solidFill>
                  <a:latin typeface="Calibri" panose="020F0502020204030204" pitchFamily="34" charset="0"/>
                </a:rPr>
                <a:t>must equal</a:t>
              </a:r>
            </a:p>
          </p:txBody>
        </p:sp>
      </p:grpSp>
      <p:grpSp>
        <p:nvGrpSpPr>
          <p:cNvPr id="75808" name="Group 32"/>
          <p:cNvGrpSpPr>
            <a:grpSpLocks/>
          </p:cNvGrpSpPr>
          <p:nvPr/>
        </p:nvGrpSpPr>
        <p:grpSpPr bwMode="auto">
          <a:xfrm>
            <a:off x="2762250" y="3992563"/>
            <a:ext cx="3609975" cy="2028825"/>
            <a:chOff x="1740" y="2515"/>
            <a:chExt cx="2274" cy="1278"/>
          </a:xfrm>
        </p:grpSpPr>
        <p:pic>
          <p:nvPicPr>
            <p:cNvPr id="75792" name="Picture 16" descr="arro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 y="2515"/>
              <a:ext cx="2274" cy="1278"/>
            </a:xfrm>
            <a:prstGeom prst="rect">
              <a:avLst/>
            </a:prstGeom>
            <a:noFill/>
            <a:extLst>
              <a:ext uri="{909E8E84-426E-40DD-AFC4-6F175D3DCCD1}">
                <a14:hiddenFill xmlns:a14="http://schemas.microsoft.com/office/drawing/2010/main">
                  <a:solidFill>
                    <a:srgbClr val="FFFFFF"/>
                  </a:solidFill>
                </a14:hiddenFill>
              </a:ext>
            </a:extLst>
          </p:spPr>
        </p:pic>
        <p:sp>
          <p:nvSpPr>
            <p:cNvPr id="75797" name="Text Box 21"/>
            <p:cNvSpPr txBox="1">
              <a:spLocks noChangeArrowheads="1"/>
            </p:cNvSpPr>
            <p:nvPr/>
          </p:nvSpPr>
          <p:spPr bwMode="auto">
            <a:xfrm>
              <a:off x="2200" y="3006"/>
              <a:ext cx="1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rgbClr val="FF6600"/>
                  </a:solidFill>
                  <a:latin typeface="Calibri" panose="020F0502020204030204" pitchFamily="34" charset="0"/>
                </a:rPr>
                <a:t>must equal</a:t>
              </a:r>
            </a:p>
          </p:txBody>
        </p:sp>
      </p:grpSp>
      <p:sp>
        <p:nvSpPr>
          <p:cNvPr id="75803" name="Text Box 27"/>
          <p:cNvSpPr txBox="1">
            <a:spLocks noChangeArrowheads="1"/>
          </p:cNvSpPr>
          <p:nvPr/>
        </p:nvSpPr>
        <p:spPr bwMode="auto">
          <a:xfrm>
            <a:off x="395288" y="3546475"/>
            <a:ext cx="3275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0">
                <a:solidFill>
                  <a:srgbClr val="000066"/>
                </a:solidFill>
                <a:latin typeface="Calibri" panose="020F0502020204030204" pitchFamily="34" charset="0"/>
              </a:rPr>
              <a:t>Which means that:</a:t>
            </a:r>
          </a:p>
        </p:txBody>
      </p:sp>
      <p:pic>
        <p:nvPicPr>
          <p:cNvPr id="75810" name="Picture 34" descr="next_btn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35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804"/>
                                        </p:tgtEl>
                                        <p:attrNameLst>
                                          <p:attrName>style.visibility</p:attrName>
                                        </p:attrNameLst>
                                      </p:cBhvr>
                                      <p:to>
                                        <p:strVal val="visible"/>
                                      </p:to>
                                    </p:set>
                                    <p:animEffect transition="in" filter="fade">
                                      <p:cBhvr>
                                        <p:cTn id="7" dur="500"/>
                                        <p:tgtEl>
                                          <p:spTgt spid="7580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5805"/>
                                        </p:tgtEl>
                                        <p:attrNameLst>
                                          <p:attrName>style.visibility</p:attrName>
                                        </p:attrNameLst>
                                      </p:cBhvr>
                                      <p:to>
                                        <p:strVal val="visible"/>
                                      </p:to>
                                    </p:set>
                                    <p:animEffect transition="in" filter="wipe(left)">
                                      <p:cBhvr>
                                        <p:cTn id="11" dur="500"/>
                                        <p:tgtEl>
                                          <p:spTgt spid="7580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5806"/>
                                        </p:tgtEl>
                                        <p:attrNameLst>
                                          <p:attrName>style.visibility</p:attrName>
                                        </p:attrNameLst>
                                      </p:cBhvr>
                                      <p:to>
                                        <p:strVal val="visible"/>
                                      </p:to>
                                    </p:set>
                                    <p:animEffect transition="in" filter="fade">
                                      <p:cBhvr>
                                        <p:cTn id="15" dur="500"/>
                                        <p:tgtEl>
                                          <p:spTgt spid="758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5803"/>
                                        </p:tgtEl>
                                        <p:attrNameLst>
                                          <p:attrName>style.visibility</p:attrName>
                                        </p:attrNameLst>
                                      </p:cBhvr>
                                      <p:to>
                                        <p:strVal val="visible"/>
                                      </p:to>
                                    </p:set>
                                    <p:animEffect transition="in" filter="dissolve">
                                      <p:cBhvr>
                                        <p:cTn id="20" dur="500"/>
                                        <p:tgtEl>
                                          <p:spTgt spid="758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5807"/>
                                        </p:tgtEl>
                                        <p:attrNameLst>
                                          <p:attrName>style.visibility</p:attrName>
                                        </p:attrNameLst>
                                      </p:cBhvr>
                                      <p:to>
                                        <p:strVal val="visible"/>
                                      </p:to>
                                    </p:set>
                                    <p:animEffect transition="in" filter="fade">
                                      <p:cBhvr>
                                        <p:cTn id="25" dur="500"/>
                                        <p:tgtEl>
                                          <p:spTgt spid="75807"/>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75808"/>
                                        </p:tgtEl>
                                        <p:attrNameLst>
                                          <p:attrName>style.visibility</p:attrName>
                                        </p:attrNameLst>
                                      </p:cBhvr>
                                      <p:to>
                                        <p:strVal val="visible"/>
                                      </p:to>
                                    </p:set>
                                    <p:animEffect transition="in" filter="wipe(left)">
                                      <p:cBhvr>
                                        <p:cTn id="29" dur="500"/>
                                        <p:tgtEl>
                                          <p:spTgt spid="75808"/>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75809"/>
                                        </p:tgtEl>
                                        <p:attrNameLst>
                                          <p:attrName>style.visibility</p:attrName>
                                        </p:attrNameLst>
                                      </p:cBhvr>
                                      <p:to>
                                        <p:strVal val="visible"/>
                                      </p:to>
                                    </p:set>
                                    <p:animEffect transition="in" filter="fade">
                                      <p:cBhvr>
                                        <p:cTn id="33" dur="500"/>
                                        <p:tgtEl>
                                          <p:spTgt spid="75809"/>
                                        </p:tgtEl>
                                      </p:cBhvr>
                                    </p:animEffect>
                                  </p:childTnLst>
                                </p:cTn>
                              </p:par>
                              <p:par>
                                <p:cTn id="34" presetID="1" presetClass="entr" presetSubtype="0" fill="hold" nodeType="withEffect">
                                  <p:stCondLst>
                                    <p:cond delay="0"/>
                                  </p:stCondLst>
                                  <p:childTnLst>
                                    <p:set>
                                      <p:cBhvr>
                                        <p:cTn id="35" dur="1" fill="hold">
                                          <p:stCondLst>
                                            <p:cond delay="0"/>
                                          </p:stCondLst>
                                        </p:cTn>
                                        <p:tgtEl>
                                          <p:spTgt spid="75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Financial Analysis</a:t>
            </a:r>
            <a:endParaRPr lang="en-US" dirty="0"/>
          </a:p>
        </p:txBody>
      </p:sp>
    </p:spTree>
    <p:extLst>
      <p:ext uri="{BB962C8B-B14F-4D97-AF65-F5344CB8AC3E}">
        <p14:creationId xmlns:p14="http://schemas.microsoft.com/office/powerpoint/2010/main" val="2196530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Font typeface="+mj-lt"/>
              <a:buAutoNum type="arabicPeriod"/>
            </a:pPr>
            <a:r>
              <a:rPr lang="en-US" dirty="0" smtClean="0"/>
              <a:t>Return on Capital Employed (</a:t>
            </a:r>
            <a:r>
              <a:rPr lang="en-US" dirty="0" err="1" smtClean="0"/>
              <a:t>RoCE</a:t>
            </a:r>
            <a:r>
              <a:rPr lang="en-US" dirty="0" smtClean="0"/>
              <a:t>)</a:t>
            </a:r>
          </a:p>
          <a:p>
            <a:pPr marL="624078" indent="-514350">
              <a:buFont typeface="+mj-lt"/>
              <a:buAutoNum type="arabicPeriod"/>
            </a:pPr>
            <a:endParaRPr lang="en-US" dirty="0"/>
          </a:p>
          <a:p>
            <a:pPr marL="109728" indent="0" algn="ctr">
              <a:buNone/>
            </a:pPr>
            <a:r>
              <a:rPr lang="en-US" u="sng" dirty="0" smtClean="0">
                <a:solidFill>
                  <a:srgbClr val="00B0F0"/>
                </a:solidFill>
              </a:rPr>
              <a:t>Net/Operating Profit</a:t>
            </a:r>
            <a:r>
              <a:rPr lang="en-US" dirty="0" smtClean="0">
                <a:solidFill>
                  <a:srgbClr val="00B0F0"/>
                </a:solidFill>
              </a:rPr>
              <a:t>	x100%</a:t>
            </a:r>
          </a:p>
          <a:p>
            <a:pPr marL="109728" indent="0">
              <a:buNone/>
            </a:pPr>
            <a:r>
              <a:rPr lang="en-US" dirty="0" smtClean="0">
                <a:solidFill>
                  <a:srgbClr val="00B0F0"/>
                </a:solidFill>
              </a:rPr>
              <a:t>                      Capital Employed</a:t>
            </a:r>
          </a:p>
          <a:p>
            <a:pPr marL="109728" indent="0">
              <a:buNone/>
            </a:pPr>
            <a:endParaRPr lang="en-US" dirty="0">
              <a:solidFill>
                <a:srgbClr val="00B0F0"/>
              </a:solidFill>
            </a:endParaRPr>
          </a:p>
          <a:p>
            <a:pPr marL="109728" indent="0">
              <a:buNone/>
            </a:pPr>
            <a:r>
              <a:rPr lang="en-US" b="1" dirty="0" smtClean="0"/>
              <a:t>Page 119</a:t>
            </a:r>
          </a:p>
          <a:p>
            <a:pPr>
              <a:buFont typeface="Courier New" panose="02070309020205020404" pitchFamily="49" charset="0"/>
              <a:buChar char="o"/>
            </a:pPr>
            <a:r>
              <a:rPr lang="en-US" dirty="0" smtClean="0"/>
              <a:t>The higher the result, the more successful the business is at earning profit from the money used in the business</a:t>
            </a:r>
          </a:p>
          <a:p>
            <a:pPr>
              <a:buFont typeface="Courier New" panose="02070309020205020404" pitchFamily="49" charset="0"/>
              <a:buChar char="o"/>
            </a:pPr>
            <a:endParaRPr lang="en-US" dirty="0"/>
          </a:p>
        </p:txBody>
      </p:sp>
      <p:sp>
        <p:nvSpPr>
          <p:cNvPr id="3" name="Title 2"/>
          <p:cNvSpPr>
            <a:spLocks noGrp="1"/>
          </p:cNvSpPr>
          <p:nvPr>
            <p:ph type="title"/>
          </p:nvPr>
        </p:nvSpPr>
        <p:spPr/>
        <p:txBody>
          <a:bodyPr/>
          <a:lstStyle/>
          <a:p>
            <a:r>
              <a:rPr lang="en-US" dirty="0" smtClean="0"/>
              <a:t>Performance Ratios</a:t>
            </a:r>
            <a:endParaRPr lang="en-US" dirty="0"/>
          </a:p>
        </p:txBody>
      </p:sp>
    </p:spTree>
    <p:extLst>
      <p:ext uri="{BB962C8B-B14F-4D97-AF65-F5344CB8AC3E}">
        <p14:creationId xmlns:p14="http://schemas.microsoft.com/office/powerpoint/2010/main" val="1399871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Font typeface="+mj-lt"/>
              <a:buAutoNum type="arabicPeriod" startAt="2"/>
            </a:pPr>
            <a:r>
              <a:rPr lang="en-US" dirty="0" smtClean="0"/>
              <a:t>Gross Profit Margin</a:t>
            </a:r>
          </a:p>
          <a:p>
            <a:pPr marL="624078" indent="-514350">
              <a:buFont typeface="+mj-lt"/>
              <a:buAutoNum type="arabicPeriod" startAt="2"/>
            </a:pPr>
            <a:endParaRPr lang="en-US" dirty="0"/>
          </a:p>
          <a:p>
            <a:pPr marL="109728" indent="0" algn="ctr">
              <a:buNone/>
            </a:pPr>
            <a:r>
              <a:rPr lang="en-US" u="sng" dirty="0" smtClean="0">
                <a:solidFill>
                  <a:srgbClr val="00B0F0"/>
                </a:solidFill>
              </a:rPr>
              <a:t>Gross Profit</a:t>
            </a:r>
            <a:r>
              <a:rPr lang="en-US" dirty="0" smtClean="0">
                <a:solidFill>
                  <a:srgbClr val="00B0F0"/>
                </a:solidFill>
              </a:rPr>
              <a:t>	x100%</a:t>
            </a:r>
          </a:p>
          <a:p>
            <a:pPr marL="109728" indent="0">
              <a:buNone/>
            </a:pPr>
            <a:r>
              <a:rPr lang="en-US" dirty="0" smtClean="0">
                <a:solidFill>
                  <a:srgbClr val="00B0F0"/>
                </a:solidFill>
              </a:rPr>
              <a:t>                      Sales Revenue</a:t>
            </a:r>
          </a:p>
          <a:p>
            <a:pPr marL="109728" indent="0">
              <a:buNone/>
            </a:pPr>
            <a:endParaRPr lang="en-US" dirty="0">
              <a:solidFill>
                <a:srgbClr val="00B0F0"/>
              </a:solidFill>
            </a:endParaRPr>
          </a:p>
          <a:p>
            <a:pPr marL="109728" indent="0">
              <a:buNone/>
            </a:pPr>
            <a:r>
              <a:rPr lang="en-US" b="1" dirty="0" smtClean="0"/>
              <a:t>Page 120</a:t>
            </a:r>
          </a:p>
          <a:p>
            <a:pPr>
              <a:buFont typeface="Courier New" panose="02070309020205020404" pitchFamily="49" charset="0"/>
              <a:buChar char="o"/>
            </a:pPr>
            <a:r>
              <a:rPr lang="en-US" dirty="0" smtClean="0"/>
              <a:t>Shows how much profit is earned through sales on every $ spent producing each unit – the higher the better</a:t>
            </a:r>
          </a:p>
          <a:p>
            <a:pPr>
              <a:buFont typeface="Courier New" panose="02070309020205020404" pitchFamily="49" charset="0"/>
              <a:buChar char="o"/>
            </a:pPr>
            <a:r>
              <a:rPr lang="en-US" dirty="0" smtClean="0"/>
              <a:t>Can increase if price increases or if costs decrease</a:t>
            </a:r>
          </a:p>
          <a:p>
            <a:pPr>
              <a:buFont typeface="Courier New" panose="02070309020205020404" pitchFamily="49" charset="0"/>
              <a:buChar char="o"/>
            </a:pPr>
            <a:endParaRPr lang="en-US" dirty="0"/>
          </a:p>
        </p:txBody>
      </p:sp>
      <p:sp>
        <p:nvSpPr>
          <p:cNvPr id="3" name="Title 2"/>
          <p:cNvSpPr>
            <a:spLocks noGrp="1"/>
          </p:cNvSpPr>
          <p:nvPr>
            <p:ph type="title"/>
          </p:nvPr>
        </p:nvSpPr>
        <p:spPr/>
        <p:txBody>
          <a:bodyPr/>
          <a:lstStyle/>
          <a:p>
            <a:r>
              <a:rPr lang="en-US" dirty="0" smtClean="0"/>
              <a:t>Performance Ratios</a:t>
            </a:r>
            <a:endParaRPr lang="en-US" dirty="0"/>
          </a:p>
        </p:txBody>
      </p:sp>
    </p:spTree>
    <p:extLst>
      <p:ext uri="{BB962C8B-B14F-4D97-AF65-F5344CB8AC3E}">
        <p14:creationId xmlns:p14="http://schemas.microsoft.com/office/powerpoint/2010/main" val="1673908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Font typeface="+mj-lt"/>
              <a:buAutoNum type="arabicPeriod" startAt="2"/>
            </a:pPr>
            <a:r>
              <a:rPr lang="en-US" dirty="0" smtClean="0"/>
              <a:t>Net Profit Margin</a:t>
            </a:r>
          </a:p>
          <a:p>
            <a:pPr marL="624078" indent="-514350">
              <a:buFont typeface="+mj-lt"/>
              <a:buAutoNum type="arabicPeriod" startAt="2"/>
            </a:pPr>
            <a:endParaRPr lang="en-US" dirty="0"/>
          </a:p>
          <a:p>
            <a:pPr marL="109728" indent="0" algn="ctr">
              <a:buNone/>
            </a:pPr>
            <a:r>
              <a:rPr lang="en-US" u="sng" dirty="0" smtClean="0">
                <a:solidFill>
                  <a:srgbClr val="00B0F0"/>
                </a:solidFill>
              </a:rPr>
              <a:t>Net Profit</a:t>
            </a:r>
            <a:r>
              <a:rPr lang="en-US" dirty="0" smtClean="0">
                <a:solidFill>
                  <a:srgbClr val="00B0F0"/>
                </a:solidFill>
              </a:rPr>
              <a:t>	x100%</a:t>
            </a:r>
          </a:p>
          <a:p>
            <a:pPr marL="109728" indent="0">
              <a:buNone/>
            </a:pPr>
            <a:r>
              <a:rPr lang="en-US" dirty="0" smtClean="0">
                <a:solidFill>
                  <a:srgbClr val="00B0F0"/>
                </a:solidFill>
              </a:rPr>
              <a:t>                          Sales Revenue</a:t>
            </a:r>
          </a:p>
          <a:p>
            <a:pPr marL="109728" indent="0">
              <a:buNone/>
            </a:pPr>
            <a:endParaRPr lang="en-US" dirty="0">
              <a:solidFill>
                <a:srgbClr val="00B0F0"/>
              </a:solidFill>
            </a:endParaRPr>
          </a:p>
          <a:p>
            <a:pPr marL="109728" indent="0">
              <a:buNone/>
            </a:pPr>
            <a:r>
              <a:rPr lang="en-US" b="1" dirty="0" smtClean="0"/>
              <a:t>Page 120</a:t>
            </a:r>
          </a:p>
          <a:p>
            <a:pPr>
              <a:buFont typeface="Courier New" panose="02070309020205020404" pitchFamily="49" charset="0"/>
              <a:buChar char="o"/>
            </a:pPr>
            <a:r>
              <a:rPr lang="en-US" dirty="0" smtClean="0"/>
              <a:t>Shows how much profit is earned through sales on every $ spent on producing each unit </a:t>
            </a:r>
            <a:r>
              <a:rPr lang="en-US" dirty="0" smtClean="0">
                <a:solidFill>
                  <a:srgbClr val="FF0000"/>
                </a:solidFill>
              </a:rPr>
              <a:t>AND running the business as a whole (overheads)</a:t>
            </a:r>
          </a:p>
          <a:p>
            <a:pPr>
              <a:buFont typeface="Courier New" panose="02070309020205020404" pitchFamily="49" charset="0"/>
              <a:buChar char="o"/>
            </a:pPr>
            <a:r>
              <a:rPr lang="en-US" dirty="0" smtClean="0"/>
              <a:t>Can increase if price increases or if costs decrease</a:t>
            </a:r>
          </a:p>
          <a:p>
            <a:pPr>
              <a:buFont typeface="Courier New" panose="02070309020205020404" pitchFamily="49" charset="0"/>
              <a:buChar char="o"/>
            </a:pPr>
            <a:endParaRPr lang="en-US" dirty="0"/>
          </a:p>
        </p:txBody>
      </p:sp>
      <p:sp>
        <p:nvSpPr>
          <p:cNvPr id="3" name="Title 2"/>
          <p:cNvSpPr>
            <a:spLocks noGrp="1"/>
          </p:cNvSpPr>
          <p:nvPr>
            <p:ph type="title"/>
          </p:nvPr>
        </p:nvSpPr>
        <p:spPr/>
        <p:txBody>
          <a:bodyPr/>
          <a:lstStyle/>
          <a:p>
            <a:r>
              <a:rPr lang="en-US" dirty="0" smtClean="0"/>
              <a:t>Performance Ratios</a:t>
            </a:r>
            <a:endParaRPr lang="en-US" dirty="0"/>
          </a:p>
        </p:txBody>
      </p:sp>
    </p:spTree>
    <p:extLst>
      <p:ext uri="{BB962C8B-B14F-4D97-AF65-F5344CB8AC3E}">
        <p14:creationId xmlns:p14="http://schemas.microsoft.com/office/powerpoint/2010/main" val="3254862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r>
              <a:rPr lang="en-US" sz="2800" dirty="0" smtClean="0"/>
              <a:t>These measure the ability of a business to pay back its short-term debts. If it can, it is said to be liquid and there is less risk that it will run out of cash to continue.</a:t>
            </a:r>
          </a:p>
          <a:p>
            <a:pPr marL="624078" indent="-514350">
              <a:buFont typeface="+mj-lt"/>
              <a:buAutoNum type="arabicPeriod"/>
            </a:pPr>
            <a:r>
              <a:rPr lang="en-US" sz="2800" dirty="0" smtClean="0"/>
              <a:t>Current Ratio</a:t>
            </a:r>
          </a:p>
          <a:p>
            <a:pPr marL="109728" indent="0" algn="ctr">
              <a:buNone/>
            </a:pPr>
            <a:r>
              <a:rPr lang="en-US" sz="2800" u="sng" dirty="0" smtClean="0">
                <a:solidFill>
                  <a:srgbClr val="00B050"/>
                </a:solidFill>
              </a:rPr>
              <a:t>Current Assets</a:t>
            </a:r>
            <a:r>
              <a:rPr lang="en-US" sz="2800" dirty="0">
                <a:solidFill>
                  <a:srgbClr val="00B050"/>
                </a:solidFill>
              </a:rPr>
              <a:t>	</a:t>
            </a:r>
          </a:p>
          <a:p>
            <a:pPr marL="109728" indent="0">
              <a:buNone/>
            </a:pPr>
            <a:r>
              <a:rPr lang="en-US" sz="2800" dirty="0">
                <a:solidFill>
                  <a:srgbClr val="00B050"/>
                </a:solidFill>
              </a:rPr>
              <a:t>                       </a:t>
            </a:r>
            <a:r>
              <a:rPr lang="en-US" sz="2800" dirty="0" smtClean="0">
                <a:solidFill>
                  <a:srgbClr val="00B050"/>
                </a:solidFill>
              </a:rPr>
              <a:t>        Current Liabilities</a:t>
            </a:r>
            <a:endParaRPr lang="en-US" sz="2800" dirty="0">
              <a:solidFill>
                <a:srgbClr val="00B050"/>
              </a:solidFill>
            </a:endParaRPr>
          </a:p>
          <a:p>
            <a:pPr marL="109728" indent="0">
              <a:buNone/>
            </a:pPr>
            <a:r>
              <a:rPr lang="en-US" sz="2800" dirty="0" smtClean="0"/>
              <a:t>Expressed as a ratio = ?</a:t>
            </a:r>
            <a:r>
              <a:rPr lang="en-US" sz="2800" b="1" dirty="0" smtClean="0">
                <a:solidFill>
                  <a:srgbClr val="FF0000"/>
                </a:solidFill>
              </a:rPr>
              <a:t>:1</a:t>
            </a:r>
          </a:p>
          <a:p>
            <a:pPr marL="109728" indent="0">
              <a:buNone/>
            </a:pPr>
            <a:r>
              <a:rPr lang="en-US" sz="2800" dirty="0" smtClean="0"/>
              <a:t>e.g. 200/100 = 2</a:t>
            </a:r>
            <a:r>
              <a:rPr lang="en-US" sz="2800" dirty="0" smtClean="0">
                <a:solidFill>
                  <a:srgbClr val="FF0000"/>
                </a:solidFill>
              </a:rPr>
              <a:t>:1. </a:t>
            </a:r>
            <a:r>
              <a:rPr lang="en-US" sz="2800" dirty="0" smtClean="0"/>
              <a:t>For every $1 of money owed, the business has $2 to cover/pay it. If it had to, it would be left with $2 to continue operating. Businesses aim for between 1.5 and 2</a:t>
            </a:r>
            <a:r>
              <a:rPr lang="en-US" sz="2800" dirty="0" smtClean="0">
                <a:solidFill>
                  <a:srgbClr val="FF0000"/>
                </a:solidFill>
              </a:rPr>
              <a:t> :1</a:t>
            </a:r>
          </a:p>
          <a:p>
            <a:pPr marL="109728" indent="0">
              <a:buNone/>
            </a:pPr>
            <a:endParaRPr lang="en-US" sz="2800" dirty="0">
              <a:solidFill>
                <a:srgbClr val="FF0000"/>
              </a:solidFill>
            </a:endParaRPr>
          </a:p>
          <a:p>
            <a:pPr marL="109728" indent="0">
              <a:buNone/>
            </a:pPr>
            <a:r>
              <a:rPr lang="en-US" sz="2800" b="1" dirty="0" smtClean="0">
                <a:solidFill>
                  <a:srgbClr val="FF0000"/>
                </a:solidFill>
              </a:rPr>
              <a:t>Page 121</a:t>
            </a:r>
          </a:p>
          <a:p>
            <a:pPr marL="109728" indent="0">
              <a:buNone/>
            </a:pPr>
            <a:endParaRPr lang="en-US" sz="2800" dirty="0">
              <a:solidFill>
                <a:srgbClr val="FF0000"/>
              </a:solidFill>
            </a:endParaRPr>
          </a:p>
        </p:txBody>
      </p:sp>
      <p:sp>
        <p:nvSpPr>
          <p:cNvPr id="3" name="Title 2"/>
          <p:cNvSpPr>
            <a:spLocks noGrp="1"/>
          </p:cNvSpPr>
          <p:nvPr>
            <p:ph type="title"/>
          </p:nvPr>
        </p:nvSpPr>
        <p:spPr/>
        <p:txBody>
          <a:bodyPr/>
          <a:lstStyle/>
          <a:p>
            <a:r>
              <a:rPr lang="en-US" dirty="0" smtClean="0"/>
              <a:t>Liquidity Ratios</a:t>
            </a:r>
            <a:endParaRPr lang="en-US" dirty="0"/>
          </a:p>
        </p:txBody>
      </p:sp>
    </p:spTree>
    <p:extLst>
      <p:ext uri="{BB962C8B-B14F-4D97-AF65-F5344CB8AC3E}">
        <p14:creationId xmlns:p14="http://schemas.microsoft.com/office/powerpoint/2010/main" val="162976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r>
              <a:rPr lang="en-US" sz="2800" dirty="0" smtClean="0"/>
              <a:t>The current ratio assumes that ALL stock (a current asset) will be sold, which may not always happen.</a:t>
            </a:r>
          </a:p>
          <a:p>
            <a:pPr marL="109728" indent="0">
              <a:buNone/>
            </a:pPr>
            <a:endParaRPr lang="en-US" sz="2800" dirty="0" smtClean="0"/>
          </a:p>
          <a:p>
            <a:pPr marL="624078" indent="-514350">
              <a:buFont typeface="+mj-lt"/>
              <a:buAutoNum type="arabicPeriod" startAt="2"/>
            </a:pPr>
            <a:r>
              <a:rPr lang="en-US" sz="2800" dirty="0" smtClean="0"/>
              <a:t>Acid Test Ratio</a:t>
            </a:r>
          </a:p>
          <a:p>
            <a:pPr marL="109728" indent="0" algn="ctr">
              <a:buNone/>
            </a:pPr>
            <a:r>
              <a:rPr lang="en-US" sz="2800" u="sng" dirty="0" smtClean="0">
                <a:solidFill>
                  <a:srgbClr val="00B050"/>
                </a:solidFill>
              </a:rPr>
              <a:t>Current Assets - Stock</a:t>
            </a:r>
            <a:r>
              <a:rPr lang="en-US" sz="2800" dirty="0">
                <a:solidFill>
                  <a:srgbClr val="00B050"/>
                </a:solidFill>
              </a:rPr>
              <a:t>	</a:t>
            </a:r>
          </a:p>
          <a:p>
            <a:pPr marL="109728" indent="0">
              <a:buNone/>
            </a:pPr>
            <a:r>
              <a:rPr lang="en-US" sz="2800" dirty="0">
                <a:solidFill>
                  <a:srgbClr val="00B050"/>
                </a:solidFill>
              </a:rPr>
              <a:t>                       </a:t>
            </a:r>
            <a:r>
              <a:rPr lang="en-US" sz="2800" dirty="0" smtClean="0">
                <a:solidFill>
                  <a:srgbClr val="00B050"/>
                </a:solidFill>
              </a:rPr>
              <a:t>            Current Liabilities</a:t>
            </a:r>
            <a:endParaRPr lang="en-US" sz="2800" dirty="0">
              <a:solidFill>
                <a:srgbClr val="00B050"/>
              </a:solidFill>
            </a:endParaRPr>
          </a:p>
          <a:p>
            <a:pPr marL="109728" indent="0">
              <a:buNone/>
            </a:pPr>
            <a:r>
              <a:rPr lang="en-US" sz="2800" dirty="0" smtClean="0"/>
              <a:t>Expressed as a ratio = ?</a:t>
            </a:r>
            <a:r>
              <a:rPr lang="en-US" sz="2800" b="1" dirty="0" smtClean="0">
                <a:solidFill>
                  <a:srgbClr val="FF0000"/>
                </a:solidFill>
              </a:rPr>
              <a:t>:1</a:t>
            </a:r>
          </a:p>
          <a:p>
            <a:pPr marL="109728" indent="0">
              <a:buNone/>
            </a:pPr>
            <a:r>
              <a:rPr lang="en-US" sz="2800" dirty="0" smtClean="0"/>
              <a:t>e.g. 200-125/100 = 0.75</a:t>
            </a:r>
            <a:r>
              <a:rPr lang="en-US" sz="2800" dirty="0" smtClean="0">
                <a:solidFill>
                  <a:srgbClr val="FF0000"/>
                </a:solidFill>
              </a:rPr>
              <a:t>:1. </a:t>
            </a:r>
            <a:r>
              <a:rPr lang="en-US" sz="2800" dirty="0" smtClean="0"/>
              <a:t>For every $1 of money owed, the business only has $0.75 to cover/pay it. It would not be able to cover the debt, and would certainly run out of cash to continue.</a:t>
            </a:r>
            <a:endParaRPr lang="en-US" sz="2800" dirty="0" smtClean="0">
              <a:solidFill>
                <a:srgbClr val="FF0000"/>
              </a:solidFill>
            </a:endParaRPr>
          </a:p>
          <a:p>
            <a:pPr marL="109728" indent="0">
              <a:buNone/>
            </a:pPr>
            <a:endParaRPr lang="en-US" sz="2800" dirty="0">
              <a:solidFill>
                <a:srgbClr val="FF0000"/>
              </a:solidFill>
            </a:endParaRPr>
          </a:p>
          <a:p>
            <a:pPr marL="109728" indent="0">
              <a:buNone/>
            </a:pPr>
            <a:r>
              <a:rPr lang="en-US" sz="2800" b="1" dirty="0" smtClean="0">
                <a:solidFill>
                  <a:srgbClr val="FF0000"/>
                </a:solidFill>
              </a:rPr>
              <a:t>Page 121</a:t>
            </a:r>
          </a:p>
          <a:p>
            <a:pPr marL="109728" indent="0">
              <a:buNone/>
            </a:pPr>
            <a:endParaRPr lang="en-US" sz="2800" dirty="0">
              <a:solidFill>
                <a:srgbClr val="FF0000"/>
              </a:solidFill>
            </a:endParaRPr>
          </a:p>
        </p:txBody>
      </p:sp>
      <p:sp>
        <p:nvSpPr>
          <p:cNvPr id="3" name="Title 2"/>
          <p:cNvSpPr>
            <a:spLocks noGrp="1"/>
          </p:cNvSpPr>
          <p:nvPr>
            <p:ph type="title"/>
          </p:nvPr>
        </p:nvSpPr>
        <p:spPr/>
        <p:txBody>
          <a:bodyPr/>
          <a:lstStyle/>
          <a:p>
            <a:r>
              <a:rPr lang="en-US" dirty="0" smtClean="0"/>
              <a:t>Liquidity Ratios</a:t>
            </a:r>
            <a:endParaRPr lang="en-US" dirty="0"/>
          </a:p>
        </p:txBody>
      </p:sp>
    </p:spTree>
    <p:extLst>
      <p:ext uri="{BB962C8B-B14F-4D97-AF65-F5344CB8AC3E}">
        <p14:creationId xmlns:p14="http://schemas.microsoft.com/office/powerpoint/2010/main" val="593743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do businesses need finance?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924944"/>
            <a:ext cx="2992347" cy="195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890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solidFill>
                  <a:schemeClr val="accent5"/>
                </a:solidFill>
              </a:rPr>
              <a:t>Increase cash inflow</a:t>
            </a:r>
          </a:p>
          <a:p>
            <a:pPr>
              <a:buFont typeface="Courier New" panose="02070309020205020404" pitchFamily="49" charset="0"/>
              <a:buChar char="o"/>
            </a:pPr>
            <a:r>
              <a:rPr lang="en-US" sz="2800" dirty="0" smtClean="0"/>
              <a:t>Increase sales</a:t>
            </a:r>
          </a:p>
          <a:p>
            <a:pPr>
              <a:buFont typeface="Courier New" panose="02070309020205020404" pitchFamily="49" charset="0"/>
              <a:buChar char="o"/>
            </a:pPr>
            <a:r>
              <a:rPr lang="en-US" sz="2800" dirty="0" smtClean="0"/>
              <a:t>Raise price (for inelastic products)</a:t>
            </a:r>
          </a:p>
          <a:p>
            <a:pPr>
              <a:buFont typeface="Courier New" panose="02070309020205020404" pitchFamily="49" charset="0"/>
              <a:buChar char="o"/>
            </a:pPr>
            <a:r>
              <a:rPr lang="en-US" sz="2800" dirty="0" smtClean="0"/>
              <a:t>Chase debtors</a:t>
            </a:r>
          </a:p>
          <a:p>
            <a:pPr>
              <a:buFont typeface="Courier New" panose="02070309020205020404" pitchFamily="49" charset="0"/>
              <a:buChar char="o"/>
            </a:pPr>
            <a:endParaRPr lang="en-US" dirty="0"/>
          </a:p>
          <a:p>
            <a:pPr marL="109728" indent="0">
              <a:buNone/>
            </a:pPr>
            <a:r>
              <a:rPr lang="en-US" dirty="0" smtClean="0">
                <a:solidFill>
                  <a:srgbClr val="7030A0"/>
                </a:solidFill>
              </a:rPr>
              <a:t>Reduce cash outflow</a:t>
            </a:r>
          </a:p>
          <a:p>
            <a:pPr>
              <a:buFont typeface="Courier New" panose="02070309020205020404" pitchFamily="49" charset="0"/>
              <a:buChar char="o"/>
            </a:pPr>
            <a:r>
              <a:rPr lang="en-US" sz="2800" dirty="0" smtClean="0"/>
              <a:t>Reduce costs (cheaper suppliers, premises etc.)</a:t>
            </a:r>
          </a:p>
          <a:p>
            <a:pPr>
              <a:buFont typeface="Courier New" panose="02070309020205020404" pitchFamily="49" charset="0"/>
              <a:buChar char="o"/>
            </a:pPr>
            <a:r>
              <a:rPr lang="en-US" sz="2800" dirty="0" smtClean="0"/>
              <a:t>Delay payments to creditors (credit agreements)</a:t>
            </a:r>
          </a:p>
          <a:p>
            <a:pPr>
              <a:buFont typeface="Courier New" panose="02070309020205020404" pitchFamily="49" charset="0"/>
              <a:buChar char="o"/>
            </a:pPr>
            <a:endParaRPr lang="en-US" sz="2800" dirty="0"/>
          </a:p>
        </p:txBody>
      </p:sp>
      <p:sp>
        <p:nvSpPr>
          <p:cNvPr id="3" name="Title 2"/>
          <p:cNvSpPr>
            <a:spLocks noGrp="1"/>
          </p:cNvSpPr>
          <p:nvPr>
            <p:ph type="title"/>
          </p:nvPr>
        </p:nvSpPr>
        <p:spPr/>
        <p:txBody>
          <a:bodyPr/>
          <a:lstStyle/>
          <a:p>
            <a:r>
              <a:rPr lang="en-US" dirty="0" smtClean="0"/>
              <a:t>Improving liquidity</a:t>
            </a:r>
            <a:endParaRPr lang="en-US" dirty="0"/>
          </a:p>
        </p:txBody>
      </p:sp>
    </p:spTree>
    <p:extLst>
      <p:ext uri="{BB962C8B-B14F-4D97-AF65-F5344CB8AC3E}">
        <p14:creationId xmlns:p14="http://schemas.microsoft.com/office/powerpoint/2010/main" val="2421842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Font typeface="Courier New" panose="02070309020205020404" pitchFamily="49" charset="0"/>
              <a:buChar char="o"/>
            </a:pPr>
            <a:r>
              <a:rPr lang="en-US" dirty="0" smtClean="0">
                <a:solidFill>
                  <a:srgbClr val="00B050"/>
                </a:solidFill>
              </a:rPr>
              <a:t>Helps stakeholders better understand the financial performance of the business</a:t>
            </a:r>
          </a:p>
          <a:p>
            <a:pPr>
              <a:buFont typeface="Courier New" panose="02070309020205020404" pitchFamily="49" charset="0"/>
              <a:buChar char="o"/>
            </a:pPr>
            <a:r>
              <a:rPr lang="en-US" dirty="0" smtClean="0">
                <a:solidFill>
                  <a:srgbClr val="00B050"/>
                </a:solidFill>
              </a:rPr>
              <a:t>May make it easier to obtain finance or attract shareholders</a:t>
            </a:r>
          </a:p>
          <a:p>
            <a:pPr>
              <a:buFont typeface="Courier New" panose="02070309020205020404" pitchFamily="49" charset="0"/>
              <a:buChar char="o"/>
            </a:pPr>
            <a:r>
              <a:rPr lang="en-US" dirty="0" smtClean="0">
                <a:solidFill>
                  <a:srgbClr val="00B050"/>
                </a:solidFill>
              </a:rPr>
              <a:t>Often encourages managers to run the business better.</a:t>
            </a:r>
          </a:p>
          <a:p>
            <a:pPr marL="109728" indent="0">
              <a:buNone/>
            </a:pPr>
            <a:endParaRPr lang="en-US" dirty="0"/>
          </a:p>
          <a:p>
            <a:pPr>
              <a:buFont typeface="Courier New" panose="02070309020205020404" pitchFamily="49" charset="0"/>
              <a:buChar char="o"/>
            </a:pPr>
            <a:r>
              <a:rPr lang="en-US" dirty="0" smtClean="0">
                <a:solidFill>
                  <a:srgbClr val="FF0000"/>
                </a:solidFill>
              </a:rPr>
              <a:t>Ratios are based on past results – no guarantee of future performance</a:t>
            </a:r>
          </a:p>
          <a:p>
            <a:pPr>
              <a:buFont typeface="Courier New" panose="02070309020205020404" pitchFamily="49" charset="0"/>
              <a:buChar char="o"/>
            </a:pPr>
            <a:r>
              <a:rPr lang="en-US" dirty="0" smtClean="0">
                <a:solidFill>
                  <a:srgbClr val="FF0000"/>
                </a:solidFill>
              </a:rPr>
              <a:t>Using data from too far in the past will be misleading as the value of money has changed (inflation)</a:t>
            </a:r>
          </a:p>
          <a:p>
            <a:pPr>
              <a:buFont typeface="Courier New" panose="02070309020205020404" pitchFamily="49" charset="0"/>
              <a:buChar char="o"/>
            </a:pPr>
            <a:r>
              <a:rPr lang="en-US" dirty="0" smtClean="0">
                <a:solidFill>
                  <a:srgbClr val="FF0000"/>
                </a:solidFill>
              </a:rPr>
              <a:t>Difficult to compare between businesses as they may use slightly different calculations in their accounts</a:t>
            </a:r>
            <a:endParaRPr lang="en-US" dirty="0">
              <a:solidFill>
                <a:srgbClr val="FF0000"/>
              </a:solidFill>
            </a:endParaRPr>
          </a:p>
        </p:txBody>
      </p:sp>
      <p:sp>
        <p:nvSpPr>
          <p:cNvPr id="3" name="Title 2"/>
          <p:cNvSpPr>
            <a:spLocks noGrp="1"/>
          </p:cNvSpPr>
          <p:nvPr>
            <p:ph type="title"/>
          </p:nvPr>
        </p:nvSpPr>
        <p:spPr/>
        <p:txBody>
          <a:bodyPr/>
          <a:lstStyle/>
          <a:p>
            <a:r>
              <a:rPr lang="en-US" dirty="0" smtClean="0"/>
              <a:t>Evaluation</a:t>
            </a:r>
            <a:endParaRPr lang="en-US" dirty="0"/>
          </a:p>
        </p:txBody>
      </p:sp>
    </p:spTree>
    <p:extLst>
      <p:ext uri="{BB962C8B-B14F-4D97-AF65-F5344CB8AC3E}">
        <p14:creationId xmlns:p14="http://schemas.microsoft.com/office/powerpoint/2010/main" val="4240883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Exam Technique and Advice</a:t>
            </a:r>
            <a:endParaRPr lang="en-GB"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9757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You are very unlikely to be given full accounts – rather ‘financial information’</a:t>
            </a:r>
          </a:p>
          <a:p>
            <a:r>
              <a:rPr lang="en-US" sz="2800" dirty="0" smtClean="0"/>
              <a:t>You are unlikely to have to prepare accounts (though you may have to fill in missing numbers)</a:t>
            </a:r>
          </a:p>
          <a:p>
            <a:r>
              <a:rPr lang="en-US" sz="2800" dirty="0" smtClean="0"/>
              <a:t>You are VERY likely to have to perform ratio analysis based on financial information and compare it with previous years’</a:t>
            </a:r>
          </a:p>
          <a:p>
            <a:r>
              <a:rPr lang="en-US" sz="2800" dirty="0" smtClean="0"/>
              <a:t>You are VERY likely to have to interpret and make recommendations on financial ratio analysis</a:t>
            </a:r>
            <a:endParaRPr lang="en-US" sz="2800" dirty="0"/>
          </a:p>
        </p:txBody>
      </p:sp>
      <p:sp>
        <p:nvSpPr>
          <p:cNvPr id="3" name="Title 2"/>
          <p:cNvSpPr>
            <a:spLocks noGrp="1"/>
          </p:cNvSpPr>
          <p:nvPr>
            <p:ph type="title"/>
          </p:nvPr>
        </p:nvSpPr>
        <p:spPr/>
        <p:txBody>
          <a:bodyPr/>
          <a:lstStyle/>
          <a:p>
            <a:r>
              <a:rPr lang="en-US" dirty="0" smtClean="0"/>
              <a:t>Business Finance Questions</a:t>
            </a:r>
            <a:endParaRPr lang="en-US" dirty="0"/>
          </a:p>
        </p:txBody>
      </p:sp>
    </p:spTree>
    <p:extLst>
      <p:ext uri="{BB962C8B-B14F-4D97-AF65-F5344CB8AC3E}">
        <p14:creationId xmlns:p14="http://schemas.microsoft.com/office/powerpoint/2010/main" val="3071857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143000"/>
          </a:xfrm>
        </p:spPr>
        <p:txBody>
          <a:bodyPr>
            <a:normAutofit/>
          </a:bodyPr>
          <a:lstStyle/>
          <a:p>
            <a:r>
              <a:rPr lang="en-US" dirty="0"/>
              <a:t>Nov ‘12, P13, </a:t>
            </a:r>
            <a:r>
              <a:rPr lang="en-US" dirty="0" smtClean="0"/>
              <a:t>Q2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09" y="1008448"/>
            <a:ext cx="8625271" cy="585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21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7" b="77971"/>
          <a:stretch/>
        </p:blipFill>
        <p:spPr bwMode="auto">
          <a:xfrm>
            <a:off x="1" y="4129866"/>
            <a:ext cx="9144000" cy="138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854"/>
          <a:stretch/>
        </p:blipFill>
        <p:spPr bwMode="auto">
          <a:xfrm>
            <a:off x="-23686" y="-8325"/>
            <a:ext cx="9167686" cy="3620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163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149"/>
          <a:stretch/>
        </p:blipFill>
        <p:spPr bwMode="auto">
          <a:xfrm>
            <a:off x="1" y="2042274"/>
            <a:ext cx="9144000" cy="481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235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0" y="1196752"/>
            <a:ext cx="9079730"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995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143000"/>
          </a:xfrm>
        </p:spPr>
        <p:txBody>
          <a:bodyPr>
            <a:normAutofit/>
          </a:bodyPr>
          <a:lstStyle/>
          <a:p>
            <a:r>
              <a:rPr lang="en-US" dirty="0"/>
              <a:t>Nov ‘12, P13, </a:t>
            </a:r>
            <a:r>
              <a:rPr lang="en-US" dirty="0" smtClean="0"/>
              <a:t>Q2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 y="1504"/>
            <a:ext cx="9188725" cy="685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884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268760"/>
            <a:ext cx="9169401"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217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Financing Business Activity</a:t>
            </a:r>
            <a:endParaRPr lang="en-US" dirty="0"/>
          </a:p>
        </p:txBody>
      </p:sp>
      <p:sp>
        <p:nvSpPr>
          <p:cNvPr id="5" name="Content Placeholder 4"/>
          <p:cNvSpPr>
            <a:spLocks noGrp="1"/>
          </p:cNvSpPr>
          <p:nvPr>
            <p:ph idx="1"/>
          </p:nvPr>
        </p:nvSpPr>
        <p:spPr>
          <a:xfrm>
            <a:off x="539552" y="1268760"/>
            <a:ext cx="8229600" cy="4539959"/>
          </a:xfrm>
        </p:spPr>
        <p:txBody>
          <a:bodyPr/>
          <a:lstStyle/>
          <a:p>
            <a:pPr marL="109728" indent="0">
              <a:buNone/>
            </a:pPr>
            <a:r>
              <a:rPr lang="en-US" dirty="0" smtClean="0"/>
              <a:t>Some key terms…</a:t>
            </a:r>
          </a:p>
          <a:p>
            <a:r>
              <a:rPr lang="en-US" dirty="0" smtClean="0"/>
              <a:t>Internal/external finance</a:t>
            </a:r>
          </a:p>
          <a:p>
            <a:r>
              <a:rPr lang="en-US" dirty="0" smtClean="0"/>
              <a:t>Assets</a:t>
            </a:r>
          </a:p>
          <a:p>
            <a:r>
              <a:rPr lang="en-US" dirty="0" smtClean="0"/>
              <a:t>Working capital</a:t>
            </a:r>
          </a:p>
          <a:p>
            <a:r>
              <a:rPr lang="en-US" dirty="0" smtClean="0"/>
              <a:t>Capital expenditure</a:t>
            </a:r>
          </a:p>
          <a:p>
            <a:r>
              <a:rPr lang="en-US" dirty="0" smtClean="0"/>
              <a:t>Revenue expenditure </a:t>
            </a:r>
            <a:endParaRPr lang="en-US" dirty="0"/>
          </a:p>
        </p:txBody>
      </p:sp>
    </p:spTree>
    <p:extLst>
      <p:ext uri="{BB962C8B-B14F-4D97-AF65-F5344CB8AC3E}">
        <p14:creationId xmlns:p14="http://schemas.microsoft.com/office/powerpoint/2010/main" val="3086314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143000"/>
          </a:xfrm>
        </p:spPr>
        <p:txBody>
          <a:bodyPr>
            <a:normAutofit/>
          </a:bodyPr>
          <a:lstStyle/>
          <a:p>
            <a:r>
              <a:rPr lang="en-US" dirty="0"/>
              <a:t>Nov ‘12, P13, </a:t>
            </a:r>
            <a:r>
              <a:rPr lang="en-US" dirty="0" smtClean="0"/>
              <a:t>Q2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 y="8323"/>
            <a:ext cx="9162555" cy="684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95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 y="849834"/>
            <a:ext cx="9170873" cy="517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808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143000"/>
          </a:xfrm>
        </p:spPr>
        <p:txBody>
          <a:bodyPr>
            <a:normAutofit/>
          </a:bodyPr>
          <a:lstStyle/>
          <a:p>
            <a:r>
              <a:rPr lang="en-US" dirty="0" smtClean="0"/>
              <a:t>Jun ‘13, P23</a:t>
            </a:r>
            <a:r>
              <a:rPr lang="en-US" dirty="0"/>
              <a:t>, </a:t>
            </a:r>
            <a:r>
              <a:rPr lang="en-US" dirty="0" smtClean="0"/>
              <a:t>Q3</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86" y="1124744"/>
            <a:ext cx="8980618" cy="575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619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384"/>
            <a:ext cx="8229600" cy="1143000"/>
          </a:xfrm>
        </p:spPr>
        <p:txBody>
          <a:bodyPr/>
          <a:lstStyle/>
          <a:p>
            <a:r>
              <a:rPr lang="en-US" dirty="0"/>
              <a:t>Jun ‘13, P23, Q3</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667"/>
            <a:ext cx="9144000" cy="601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289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10" y="0"/>
            <a:ext cx="8260538" cy="690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7557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384"/>
            <a:ext cx="8229600" cy="1143000"/>
          </a:xfrm>
        </p:spPr>
        <p:txBody>
          <a:bodyPr/>
          <a:lstStyle/>
          <a:p>
            <a:r>
              <a:rPr lang="en-US" dirty="0"/>
              <a:t>Jun ‘13, P23, Q3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81564"/>
            <a:ext cx="8139988" cy="608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069824"/>
            <a:ext cx="3099504" cy="178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1773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384"/>
            <a:ext cx="8229600" cy="1143000"/>
          </a:xfrm>
        </p:spPr>
        <p:txBody>
          <a:bodyPr/>
          <a:lstStyle/>
          <a:p>
            <a:r>
              <a:rPr lang="en-US" dirty="0"/>
              <a:t>Jun ‘13, P23, Q3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81564"/>
            <a:ext cx="8139988" cy="608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082" y="2132856"/>
            <a:ext cx="474292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548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55" y="0"/>
            <a:ext cx="79130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643720" y="285840"/>
              <a:ext cx="491400" cy="62640"/>
            </p14:xfrm>
          </p:contentPart>
        </mc:Choice>
        <mc:Fallback xmlns="">
          <p:pic>
            <p:nvPicPr>
              <p:cNvPr id="4" name="Ink 3"/>
              <p:cNvPicPr/>
              <p:nvPr/>
            </p:nvPicPr>
            <p:blipFill>
              <a:blip r:embed="rId4"/>
              <a:stretch>
                <a:fillRect/>
              </a:stretch>
            </p:blipFill>
            <p:spPr>
              <a:xfrm>
                <a:off x="5634360" y="276480"/>
                <a:ext cx="510120" cy="81360"/>
              </a:xfrm>
              <a:prstGeom prst="rect">
                <a:avLst/>
              </a:prstGeom>
            </p:spPr>
          </p:pic>
        </mc:Fallback>
      </mc:AlternateContent>
    </p:spTree>
    <p:extLst>
      <p:ext uri="{BB962C8B-B14F-4D97-AF65-F5344CB8AC3E}">
        <p14:creationId xmlns:p14="http://schemas.microsoft.com/office/powerpoint/2010/main" val="18653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INTERNAL					 EXTERNAL</a:t>
            </a:r>
            <a:endParaRPr lang="en-US" dirty="0"/>
          </a:p>
        </p:txBody>
      </p:sp>
      <p:sp>
        <p:nvSpPr>
          <p:cNvPr id="3" name="Title 2"/>
          <p:cNvSpPr>
            <a:spLocks noGrp="1"/>
          </p:cNvSpPr>
          <p:nvPr>
            <p:ph type="title"/>
          </p:nvPr>
        </p:nvSpPr>
        <p:spPr/>
        <p:txBody>
          <a:bodyPr/>
          <a:lstStyle/>
          <a:p>
            <a:r>
              <a:rPr lang="en-US" dirty="0" smtClean="0"/>
              <a:t>Sources of Finance</a:t>
            </a:r>
            <a:endParaRPr lang="en-US" dirty="0"/>
          </a:p>
        </p:txBody>
      </p:sp>
    </p:spTree>
    <p:extLst>
      <p:ext uri="{BB962C8B-B14F-4D97-AF65-F5344CB8AC3E}">
        <p14:creationId xmlns:p14="http://schemas.microsoft.com/office/powerpoint/2010/main" val="2608499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t>Short term finance (needed for up to 3 years)</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Medium term finance (4-10 years)</a:t>
            </a:r>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Long term finance (more than 10 years)</a:t>
            </a:r>
          </a:p>
        </p:txBody>
      </p:sp>
      <p:sp>
        <p:nvSpPr>
          <p:cNvPr id="3" name="Title 2"/>
          <p:cNvSpPr>
            <a:spLocks noGrp="1"/>
          </p:cNvSpPr>
          <p:nvPr>
            <p:ph type="title"/>
          </p:nvPr>
        </p:nvSpPr>
        <p:spPr/>
        <p:txBody>
          <a:bodyPr/>
          <a:lstStyle/>
          <a:p>
            <a:r>
              <a:rPr lang="en-US" dirty="0" smtClean="0"/>
              <a:t>Finance Timescales</a:t>
            </a:r>
            <a:endParaRPr lang="en-US" dirty="0"/>
          </a:p>
        </p:txBody>
      </p:sp>
    </p:spTree>
    <p:extLst>
      <p:ext uri="{BB962C8B-B14F-4D97-AF65-F5344CB8AC3E}">
        <p14:creationId xmlns:p14="http://schemas.microsoft.com/office/powerpoint/2010/main" val="176558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What factors do managers consider before choosing on a source of finance?</a:t>
            </a:r>
            <a:endParaRPr lang="en-US" dirty="0"/>
          </a:p>
        </p:txBody>
      </p:sp>
      <p:sp>
        <p:nvSpPr>
          <p:cNvPr id="3" name="Title 2"/>
          <p:cNvSpPr>
            <a:spLocks noGrp="1"/>
          </p:cNvSpPr>
          <p:nvPr>
            <p:ph type="title"/>
          </p:nvPr>
        </p:nvSpPr>
        <p:spPr/>
        <p:txBody>
          <a:bodyPr/>
          <a:lstStyle/>
          <a:p>
            <a:r>
              <a:rPr lang="en-US" dirty="0" smtClean="0"/>
              <a:t>The finance decision</a:t>
            </a:r>
            <a:endParaRPr lang="en-US" dirty="0"/>
          </a:p>
        </p:txBody>
      </p:sp>
      <p:pic>
        <p:nvPicPr>
          <p:cNvPr id="8194" name="Picture 2" descr="http://www.learning-mind.com/wp-content/uploads/2012/05/decision-ma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548" y="3093845"/>
            <a:ext cx="2975620" cy="236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09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Key Terms</a:t>
            </a:r>
          </a:p>
          <a:p>
            <a:r>
              <a:rPr lang="en-US" dirty="0" smtClean="0"/>
              <a:t>Cash inflow</a:t>
            </a:r>
          </a:p>
          <a:p>
            <a:r>
              <a:rPr lang="en-US" dirty="0" smtClean="0"/>
              <a:t>Cash outflow</a:t>
            </a:r>
          </a:p>
          <a:p>
            <a:r>
              <a:rPr lang="en-US" dirty="0" smtClean="0"/>
              <a:t>Cash flow forecast</a:t>
            </a:r>
          </a:p>
          <a:p>
            <a:r>
              <a:rPr lang="en-US" dirty="0" smtClean="0"/>
              <a:t>Opening/closing balance</a:t>
            </a:r>
          </a:p>
          <a:p>
            <a:r>
              <a:rPr lang="en-US" dirty="0" smtClean="0"/>
              <a:t>Cash flow cycle</a:t>
            </a:r>
          </a:p>
          <a:p>
            <a:r>
              <a:rPr lang="en-US" dirty="0" smtClean="0"/>
              <a:t>Liquidity</a:t>
            </a:r>
            <a:endParaRPr lang="en-US" dirty="0"/>
          </a:p>
        </p:txBody>
      </p:sp>
      <p:sp>
        <p:nvSpPr>
          <p:cNvPr id="3" name="Title 2"/>
          <p:cNvSpPr>
            <a:spLocks noGrp="1"/>
          </p:cNvSpPr>
          <p:nvPr>
            <p:ph type="title"/>
          </p:nvPr>
        </p:nvSpPr>
        <p:spPr/>
        <p:txBody>
          <a:bodyPr/>
          <a:lstStyle/>
          <a:p>
            <a:r>
              <a:rPr lang="en-US" dirty="0" smtClean="0"/>
              <a:t>Cash Flow Planning</a:t>
            </a:r>
            <a:endParaRPr lang="en-US" dirty="0"/>
          </a:p>
        </p:txBody>
      </p:sp>
    </p:spTree>
    <p:extLst>
      <p:ext uri="{BB962C8B-B14F-4D97-AF65-F5344CB8AC3E}">
        <p14:creationId xmlns:p14="http://schemas.microsoft.com/office/powerpoint/2010/main" val="2217110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	Inflow					Outflow</a:t>
            </a:r>
            <a:endParaRPr lang="en-US" dirty="0"/>
          </a:p>
        </p:txBody>
      </p:sp>
      <p:sp>
        <p:nvSpPr>
          <p:cNvPr id="3" name="Title 2"/>
          <p:cNvSpPr>
            <a:spLocks noGrp="1"/>
          </p:cNvSpPr>
          <p:nvPr>
            <p:ph type="title"/>
          </p:nvPr>
        </p:nvSpPr>
        <p:spPr/>
        <p:txBody>
          <a:bodyPr/>
          <a:lstStyle/>
          <a:p>
            <a:r>
              <a:rPr lang="en-US" dirty="0" smtClean="0"/>
              <a:t>Inflows and Outflows</a:t>
            </a:r>
            <a:endParaRPr lang="en-US" dirty="0"/>
          </a:p>
        </p:txBody>
      </p:sp>
    </p:spTree>
    <p:extLst>
      <p:ext uri="{BB962C8B-B14F-4D97-AF65-F5344CB8AC3E}">
        <p14:creationId xmlns:p14="http://schemas.microsoft.com/office/powerpoint/2010/main" val="6496348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FFC000"/>
      </a:dk1>
      <a:lt1>
        <a:sysClr val="window" lastClr="FFFFFF"/>
      </a:lt1>
      <a:dk2>
        <a:srgbClr val="000000"/>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2461</TotalTime>
  <Words>1039</Words>
  <Application>Microsoft Office PowerPoint</Application>
  <PresentationFormat>On-screen Show (4:3)</PresentationFormat>
  <Paragraphs>232</Paragraphs>
  <Slides>47</Slides>
  <Notes>8</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Concourse</vt:lpstr>
      <vt:lpstr>Unit 6 – Business Finance and Accounting</vt:lpstr>
      <vt:lpstr>Aims</vt:lpstr>
      <vt:lpstr>Why do businesses need finance?</vt:lpstr>
      <vt:lpstr>Financing Business Activity</vt:lpstr>
      <vt:lpstr>Sources of Finance</vt:lpstr>
      <vt:lpstr>Finance Timescales</vt:lpstr>
      <vt:lpstr>The finance decision</vt:lpstr>
      <vt:lpstr>Cash Flow Planning</vt:lpstr>
      <vt:lpstr>Inflows and Outflows</vt:lpstr>
      <vt:lpstr>Cash Flow Cycle</vt:lpstr>
      <vt:lpstr>The importance of cash</vt:lpstr>
      <vt:lpstr>Cash Flow Forecasts</vt:lpstr>
      <vt:lpstr>Cash Flow Forecasts</vt:lpstr>
      <vt:lpstr>Solving cash flow problems</vt:lpstr>
      <vt:lpstr>Business Accouting</vt:lpstr>
      <vt:lpstr>Trading, Profit and Loss Account</vt:lpstr>
      <vt:lpstr>The Trading, Profit and Loss Account</vt:lpstr>
      <vt:lpstr>Balance Sheets</vt:lpstr>
      <vt:lpstr>Assets</vt:lpstr>
      <vt:lpstr>Assets in the Balance Sheet</vt:lpstr>
      <vt:lpstr>Liabilities</vt:lpstr>
      <vt:lpstr>Liabilities in the Balance Sheet</vt:lpstr>
      <vt:lpstr>Key principle of a balance sheet</vt:lpstr>
      <vt:lpstr>Financial Analysis</vt:lpstr>
      <vt:lpstr>Performance Ratios</vt:lpstr>
      <vt:lpstr>Performance Ratios</vt:lpstr>
      <vt:lpstr>Performance Ratios</vt:lpstr>
      <vt:lpstr>Liquidity Ratios</vt:lpstr>
      <vt:lpstr>Liquidity Ratios</vt:lpstr>
      <vt:lpstr>Improving liquidity</vt:lpstr>
      <vt:lpstr>Evaluation</vt:lpstr>
      <vt:lpstr>Exam Technique and Advice</vt:lpstr>
      <vt:lpstr>Business Finance Questions</vt:lpstr>
      <vt:lpstr>Nov ‘12, P13, Q2</vt:lpstr>
      <vt:lpstr>PowerPoint Presentation</vt:lpstr>
      <vt:lpstr>PowerPoint Presentation</vt:lpstr>
      <vt:lpstr>PowerPoint Presentation</vt:lpstr>
      <vt:lpstr>Nov ‘12, P13, Q2</vt:lpstr>
      <vt:lpstr>PowerPoint Presentation</vt:lpstr>
      <vt:lpstr>Nov ‘12, P13, Q2</vt:lpstr>
      <vt:lpstr>PowerPoint Presentation</vt:lpstr>
      <vt:lpstr>Jun ‘13, P23, Q3</vt:lpstr>
      <vt:lpstr>Jun ‘13, P23, Q3</vt:lpstr>
      <vt:lpstr>PowerPoint Presentation</vt:lpstr>
      <vt:lpstr>Jun ‘13, P23, Q3</vt:lpstr>
      <vt:lpstr>Jun ‘13, P23, Q3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Prebble</dc:creator>
  <cp:lastModifiedBy>M Prebble</cp:lastModifiedBy>
  <cp:revision>122</cp:revision>
  <cp:lastPrinted>2012-10-16T12:13:52Z</cp:lastPrinted>
  <dcterms:created xsi:type="dcterms:W3CDTF">2011-09-05T09:56:21Z</dcterms:created>
  <dcterms:modified xsi:type="dcterms:W3CDTF">2014-05-04T08:36:23Z</dcterms:modified>
</cp:coreProperties>
</file>